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332" r:id="rId3"/>
    <p:sldId id="333" r:id="rId4"/>
    <p:sldId id="334" r:id="rId5"/>
    <p:sldId id="335"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49" r:id="rId20"/>
    <p:sldId id="350" r:id="rId21"/>
    <p:sldId id="351" r:id="rId22"/>
    <p:sldId id="352"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0" d="100"/>
          <a:sy n="60" d="100"/>
        </p:scale>
        <p:origin x="-79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06/09/1441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06/09/1441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http://www.bbclibrarysales.com/sprog186/Scratch-blood-micro.jpg"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ar.wikipedia.org/wiki/%D9%85%D8%B5%D9%84_%D8%A7%D9%84%D9%84%D8%A8%D9%86" TargetMode="External"/><Relationship Id="rId2" Type="http://schemas.openxmlformats.org/officeDocument/2006/relationships/hyperlink" Target="http://ar.wikipedia.org/w/index.php?title=%D9%84%D9%85%D9%86%D8%AA%D8%AC%D8%A7%D8%AA_%D8%A7%D9%84%D8%A3%D9%84%D8%A8%D8%A7%D9%86&amp;action=edit&amp;redlink=1" TargetMode="External"/><Relationship Id="rId1" Type="http://schemas.openxmlformats.org/officeDocument/2006/relationships/slideLayout" Target="../slideLayouts/slideLayout2.xml"/><Relationship Id="rId4" Type="http://schemas.openxmlformats.org/officeDocument/2006/relationships/hyperlink" Target="http://ar.wikipedia.org/wiki/%D9%83%D8%A7%D8%B2%D9%8A%D9%86"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161737&amp;vid=1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5351&amp;vid=1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ltibbi.com/%D9%85%D8%B1%D8%B6-%D8%A7%D9%84%D8%B3%D9%83%D8%B1%D9%8A" TargetMode="External"/><Relationship Id="rId2" Type="http://schemas.openxmlformats.org/officeDocument/2006/relationships/hyperlink" Target="http://www.altibbi.com/%D9%85%D8%B5%D8%B7%D9%84%D8%AD%D8%A7%D8%AA-%D8%B7%D8%A8%D9%8A%D8%A9/%D8%AC%D8%B1%D8%A7%D8%AD%D8%A9-%D9%86%D8%B3%D8%A7%D8%A6%D9%8A%D8%A9/%D8%B9%D9%85%D9%84%D9%8A%D8%A9-%D9%82%D9%8A%D8%B5%D8%B1%D9%8A%D8%A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rab-ency.com/index.php?module=pnEncyclopedia&amp;func=display_term&amp;id=371&amp;vid=15" TargetMode="External"/><Relationship Id="rId2" Type="http://schemas.openxmlformats.org/officeDocument/2006/relationships/hyperlink" Target="http://www.arab-ency.com/index.php?module=pnEncyclopedia&amp;func=display_term&amp;id=6310&amp;vid=1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arefa.org/index.php?title=%D8%BA%D8%AF%D8%AF_%D9%81%D9%88%D9%86_%D8%A5%D8%A8%D9%86%D8%B1&amp;action=edit&amp;redlink=1" TargetMode="External"/><Relationship Id="rId2" Type="http://schemas.openxmlformats.org/officeDocument/2006/relationships/hyperlink" Target="http://marefa.org/index.php?title=%D8%A7%D9%84%D8%BA%D8%AF%D8%A9_%D8%AA%D8%AD%D8%AA_%D8%A7%D9%84%D9%84%D8%B3%D8%A7%D9%86%D9%8A%D8%A9&amp;action=edit&amp;redlink=1" TargetMode="External"/><Relationship Id="rId1" Type="http://schemas.openxmlformats.org/officeDocument/2006/relationships/slideLayout" Target="../slideLayouts/slideLayout2.xml"/><Relationship Id="rId6" Type="http://schemas.openxmlformats.org/officeDocument/2006/relationships/hyperlink" Target="http://marefa.org/index.php?title=%D8%A7%D9%84%D8%AA%D8%B0%D9%88%D9%82&amp;action=edit&amp;redlink=1" TargetMode="External"/><Relationship Id="rId5" Type="http://schemas.openxmlformats.org/officeDocument/2006/relationships/hyperlink" Target="http://marefa.org/index.php/%D8%AD%D9%84%D9%85%D9%87%D8%A9" TargetMode="External"/><Relationship Id="rId4" Type="http://schemas.openxmlformats.org/officeDocument/2006/relationships/hyperlink" Target="http://marefa.org/index.php?title=Circumvallate_papillae&amp;action=edit&amp;redlink=1"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feedo.net/MedicalEncyclopedia/MedicalGlossary/Anxiety.htm" TargetMode="External"/><Relationship Id="rId2" Type="http://schemas.openxmlformats.org/officeDocument/2006/relationships/hyperlink" Target="http://www.feedo.net/MedicalEncyclopedia/HealthAndChronicDiseases/OtherDiseases/Stroke.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71481"/>
            <a:ext cx="7772400" cy="1643074"/>
          </a:xfrm>
        </p:spPr>
        <p:txBody>
          <a:bodyPr>
            <a:normAutofit fontScale="90000"/>
          </a:bodyPr>
          <a:lstStyle/>
          <a:p>
            <a:r>
              <a:rPr lang="ar-EG" b="1" u="sng" dirty="0" smtClean="0">
                <a:solidFill>
                  <a:schemeClr val="accent2"/>
                </a:solidFill>
              </a:rPr>
              <a:t/>
            </a:r>
            <a:br>
              <a:rPr lang="ar-EG" b="1" u="sng" dirty="0" smtClean="0">
                <a:solidFill>
                  <a:schemeClr val="accent2"/>
                </a:solidFill>
              </a:rPr>
            </a:br>
            <a:r>
              <a:rPr lang="ar-EG" b="1" u="sng" dirty="0" err="1" smtClean="0">
                <a:solidFill>
                  <a:schemeClr val="accent2"/>
                </a:solidFill>
              </a:rPr>
              <a:t>المحاضره</a:t>
            </a:r>
            <a:r>
              <a:rPr lang="ar-EG" b="1" u="sng" dirty="0" smtClean="0">
                <a:solidFill>
                  <a:schemeClr val="accent2"/>
                </a:solidFill>
              </a:rPr>
              <a:t> </a:t>
            </a:r>
            <a:r>
              <a:rPr lang="ar-EG" b="1" u="sng" dirty="0" err="1" smtClean="0">
                <a:solidFill>
                  <a:schemeClr val="accent2"/>
                </a:solidFill>
              </a:rPr>
              <a:t>الثامنه</a:t>
            </a:r>
            <a:r>
              <a:rPr lang="ar-EG" b="1" u="sng" dirty="0" smtClean="0">
                <a:solidFill>
                  <a:schemeClr val="accent2"/>
                </a:solidFill>
              </a:rPr>
              <a:t> </a:t>
            </a:r>
            <a:br>
              <a:rPr lang="ar-EG" b="1" u="sng" dirty="0" smtClean="0">
                <a:solidFill>
                  <a:schemeClr val="accent2"/>
                </a:solidFill>
              </a:rPr>
            </a:br>
            <a:r>
              <a:rPr lang="ar-EG" b="1" dirty="0" smtClean="0">
                <a:solidFill>
                  <a:schemeClr val="accent1"/>
                </a:solidFill>
              </a:rPr>
              <a:t>كيمياء الدم والسوائل  </a:t>
            </a:r>
            <a:r>
              <a:rPr lang="ar-EG" b="1" dirty="0" err="1" smtClean="0">
                <a:solidFill>
                  <a:schemeClr val="accent1"/>
                </a:solidFill>
              </a:rPr>
              <a:t>الحيويه</a:t>
            </a:r>
            <a:r>
              <a:rPr lang="en-US" dirty="0" smtClean="0">
                <a:solidFill>
                  <a:schemeClr val="accent1"/>
                </a:solidFill>
              </a:rPr>
              <a:t/>
            </a:r>
            <a:br>
              <a:rPr lang="en-US" dirty="0" smtClean="0">
                <a:solidFill>
                  <a:schemeClr val="accent1"/>
                </a:solidFill>
              </a:rPr>
            </a:br>
            <a:r>
              <a:rPr lang="en-US" b="1" dirty="0" smtClean="0">
                <a:solidFill>
                  <a:schemeClr val="accent1"/>
                </a:solidFill>
              </a:rPr>
              <a:t>Blood and Body Fluids Chemistry </a:t>
            </a:r>
            <a:r>
              <a:rPr lang="en-US" dirty="0" smtClean="0"/>
              <a:t/>
            </a:r>
            <a:br>
              <a:rPr lang="en-US" dirty="0" smtClean="0"/>
            </a:br>
            <a:endParaRPr lang="ar-EG" dirty="0"/>
          </a:p>
        </p:txBody>
      </p:sp>
      <p:sp>
        <p:nvSpPr>
          <p:cNvPr id="3" name="عنوان فرعي 2"/>
          <p:cNvSpPr>
            <a:spLocks noGrp="1"/>
          </p:cNvSpPr>
          <p:nvPr>
            <p:ph type="subTitle" idx="1"/>
          </p:nvPr>
        </p:nvSpPr>
        <p:spPr>
          <a:xfrm>
            <a:off x="1371600" y="2071678"/>
            <a:ext cx="6400800" cy="4000528"/>
          </a:xfrm>
        </p:spPr>
        <p:txBody>
          <a:bodyPr>
            <a:normAutofit lnSpcReduction="10000"/>
          </a:bodyPr>
          <a:lstStyle/>
          <a:p>
            <a:endParaRPr lang="ar-EG" dirty="0" smtClean="0"/>
          </a:p>
          <a:p>
            <a:endParaRPr lang="ar-EG" dirty="0" smtClean="0"/>
          </a:p>
          <a:p>
            <a:endParaRPr lang="ar-EG" dirty="0" smtClean="0"/>
          </a:p>
          <a:p>
            <a:endParaRPr lang="ar-EG" dirty="0" smtClean="0"/>
          </a:p>
          <a:p>
            <a:r>
              <a:rPr lang="ar-EG" b="1" dirty="0" err="1" smtClean="0">
                <a:solidFill>
                  <a:schemeClr val="tx2"/>
                </a:solidFill>
              </a:rPr>
              <a:t>اعداد</a:t>
            </a:r>
            <a:endParaRPr lang="en-US" dirty="0" smtClean="0">
              <a:solidFill>
                <a:schemeClr val="tx2"/>
              </a:solidFill>
            </a:endParaRPr>
          </a:p>
          <a:p>
            <a:r>
              <a:rPr lang="ar-EG" b="1" dirty="0" smtClean="0">
                <a:solidFill>
                  <a:schemeClr val="tx2"/>
                </a:solidFill>
              </a:rPr>
              <a:t>أ.د / أحمد علي </a:t>
            </a:r>
            <a:r>
              <a:rPr lang="ar-EG" b="1" dirty="0" err="1" smtClean="0">
                <a:solidFill>
                  <a:schemeClr val="tx2"/>
                </a:solidFill>
              </a:rPr>
              <a:t>عبدالرحمن</a:t>
            </a:r>
            <a:endParaRPr lang="en-US" dirty="0" smtClean="0">
              <a:solidFill>
                <a:schemeClr val="tx2"/>
              </a:solidFill>
            </a:endParaRPr>
          </a:p>
          <a:p>
            <a:r>
              <a:rPr lang="ar-EG" b="1" dirty="0" smtClean="0">
                <a:solidFill>
                  <a:schemeClr val="tx2"/>
                </a:solidFill>
              </a:rPr>
              <a:t>أستاذ الكيمياء </a:t>
            </a:r>
            <a:r>
              <a:rPr lang="ar-EG" b="1" dirty="0" err="1" smtClean="0">
                <a:solidFill>
                  <a:schemeClr val="tx2"/>
                </a:solidFill>
              </a:rPr>
              <a:t>الحيويه</a:t>
            </a:r>
            <a:endParaRPr lang="en-US" dirty="0" smtClean="0">
              <a:solidFill>
                <a:schemeClr val="tx2"/>
              </a:solidFill>
            </a:endParaRPr>
          </a:p>
          <a:p>
            <a:endParaRPr lang="ar-EG" dirty="0"/>
          </a:p>
        </p:txBody>
      </p:sp>
      <p:pic>
        <p:nvPicPr>
          <p:cNvPr id="4" name="Picture 72" descr="http://upload.wikimedia.org/wikipedia/commons/2/24/Red_White_Blood_cells.jpg"/>
          <p:cNvPicPr/>
          <p:nvPr/>
        </p:nvPicPr>
        <p:blipFill>
          <a:blip r:embed="rId2"/>
          <a:srcRect/>
          <a:stretch>
            <a:fillRect/>
          </a:stretch>
        </p:blipFill>
        <p:spPr bwMode="auto">
          <a:xfrm>
            <a:off x="2143108" y="2571744"/>
            <a:ext cx="1980106" cy="1661747"/>
          </a:xfrm>
          <a:prstGeom prst="rect">
            <a:avLst/>
          </a:prstGeom>
          <a:noFill/>
          <a:ln w="9525">
            <a:noFill/>
            <a:miter lim="800000"/>
            <a:headEnd/>
            <a:tailEnd/>
          </a:ln>
        </p:spPr>
      </p:pic>
      <p:pic>
        <p:nvPicPr>
          <p:cNvPr id="5" name="Picture 1" descr="http://www.bbclibrarysales.com/sprog186/Scratch-blood-micro.jpg"/>
          <p:cNvPicPr/>
          <p:nvPr/>
        </p:nvPicPr>
        <p:blipFill>
          <a:blip r:embed="rId3" r:link="rId4"/>
          <a:srcRect/>
          <a:stretch>
            <a:fillRect/>
          </a:stretch>
        </p:blipFill>
        <p:spPr bwMode="auto">
          <a:xfrm>
            <a:off x="5072066" y="2571744"/>
            <a:ext cx="1888880" cy="167053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p:spPr>
        <p:txBody>
          <a:bodyPr/>
          <a:lstStyle/>
          <a:p>
            <a:r>
              <a:rPr lang="ar-SA" b="1" dirty="0" smtClean="0">
                <a:solidFill>
                  <a:schemeClr val="accent2"/>
                </a:solidFill>
              </a:rPr>
              <a:t>الحَلِيبُ</a:t>
            </a:r>
            <a:r>
              <a:rPr lang="en-US" dirty="0" smtClean="0">
                <a:solidFill>
                  <a:schemeClr val="accent2"/>
                </a:solidFill>
              </a:rPr>
              <a:t>    </a:t>
            </a:r>
            <a:r>
              <a:rPr lang="en-US" b="1" dirty="0" smtClean="0">
                <a:solidFill>
                  <a:schemeClr val="accent2"/>
                </a:solidFill>
              </a:rPr>
              <a:t>milk   </a:t>
            </a:r>
            <a:endParaRPr lang="ar-EG" dirty="0">
              <a:solidFill>
                <a:schemeClr val="accent2"/>
              </a:solidFill>
            </a:endParaRPr>
          </a:p>
        </p:txBody>
      </p:sp>
      <p:sp>
        <p:nvSpPr>
          <p:cNvPr id="3" name="عنصر نائب للمحتوى 2"/>
          <p:cNvSpPr>
            <a:spLocks noGrp="1"/>
          </p:cNvSpPr>
          <p:nvPr>
            <p:ph idx="1"/>
          </p:nvPr>
        </p:nvSpPr>
        <p:spPr>
          <a:xfrm>
            <a:off x="457200" y="1357298"/>
            <a:ext cx="8229600" cy="4768865"/>
          </a:xfrm>
        </p:spPr>
        <p:txBody>
          <a:bodyPr>
            <a:normAutofit/>
          </a:bodyPr>
          <a:lstStyle/>
          <a:p>
            <a:r>
              <a:rPr lang="ar-SA" sz="2400" dirty="0" smtClean="0"/>
              <a:t>    الحليب أو اللبن</a:t>
            </a:r>
            <a:r>
              <a:rPr lang="en-US" sz="2400" dirty="0" smtClean="0"/>
              <a:t> milk </a:t>
            </a:r>
            <a:r>
              <a:rPr lang="ar-SA" sz="2400" dirty="0" smtClean="0"/>
              <a:t>سائل أبيض اللون أو ضارب إلى الاصفرار تفرزه الغدد الثديية لإناث الثدييات لتغذية صغارها، ويتكون من مستحلب</a:t>
            </a:r>
            <a:r>
              <a:rPr lang="en-US" sz="2400" dirty="0" smtClean="0"/>
              <a:t> emulsion </a:t>
            </a:r>
            <a:r>
              <a:rPr lang="ar-SA" sz="2400" dirty="0" smtClean="0"/>
              <a:t>أي تجمّع حبيبات الدهن في محلول غروي من البروتين، مع مكونات أخرى (المعادن والفيتامينات) في محلول حقيقي. ولا</a:t>
            </a:r>
            <a:r>
              <a:rPr lang="en-US" sz="2400" dirty="0" smtClean="0"/>
              <a:t> </a:t>
            </a:r>
            <a:r>
              <a:rPr lang="ar-SA" sz="2400" dirty="0" smtClean="0"/>
              <a:t>يوجد مكونان من مكونات الحليب وهما </a:t>
            </a:r>
            <a:r>
              <a:rPr lang="ar-SA" sz="2400" dirty="0" err="1" smtClean="0"/>
              <a:t>الكازين</a:t>
            </a:r>
            <a:r>
              <a:rPr lang="en-US" sz="2400" dirty="0" smtClean="0"/>
              <a:t> casein</a:t>
            </a:r>
            <a:r>
              <a:rPr lang="ar-SA" sz="2400" dirty="0" smtClean="0"/>
              <a:t>، وسكر الحليب</a:t>
            </a:r>
            <a:r>
              <a:rPr lang="en-US" sz="2400" dirty="0" smtClean="0"/>
              <a:t> lactose </a:t>
            </a:r>
            <a:r>
              <a:rPr lang="ar-SA" sz="2400" dirty="0" smtClean="0"/>
              <a:t>في أي مكان آخر من الجسم. والحليب مادة غذائية هامة ورد ذكرها في القرآن الكريم بلفظ اللبن</a:t>
            </a:r>
            <a:r>
              <a:rPr lang="en-US" sz="2400" dirty="0" smtClean="0"/>
              <a:t> </a:t>
            </a:r>
            <a:r>
              <a:rPr lang="ar-SA" sz="2400" dirty="0" smtClean="0"/>
              <a:t>﴿وإن لكم في الأنعام لَعِبْرة نُسقيكم مما في بطونه مِن بين فَرْثٍ ودمٍ لبناً خالصاً سائغاً للشارِبين﴾</a:t>
            </a:r>
            <a:r>
              <a:rPr lang="en-US" sz="2400" dirty="0" smtClean="0"/>
              <a:t> (</a:t>
            </a:r>
            <a:r>
              <a:rPr lang="ar-SA" sz="2400" dirty="0" smtClean="0"/>
              <a:t>النحل66</a:t>
            </a:r>
            <a:r>
              <a:rPr lang="en-US" sz="2400" dirty="0" smtClean="0"/>
              <a:t>. </a:t>
            </a:r>
          </a:p>
          <a:p>
            <a:r>
              <a:rPr lang="ar-SA" sz="2400" dirty="0" smtClean="0"/>
              <a:t>    كما أن الحليب هو المكون الأساسي</a:t>
            </a:r>
            <a:r>
              <a:rPr lang="en-US" sz="2400" dirty="0" smtClean="0"/>
              <a:t> </a:t>
            </a:r>
            <a:r>
              <a:rPr lang="ar-SA" sz="2400" u="sng" dirty="0" smtClean="0">
                <a:hlinkClick r:id="rId2" tooltip="لمنتجات الألبان (الصفحة غير موجودة)"/>
              </a:rPr>
              <a:t>لمنتجات الألبان</a:t>
            </a:r>
            <a:r>
              <a:rPr lang="en-US" sz="2400" dirty="0" smtClean="0"/>
              <a:t> </a:t>
            </a:r>
            <a:r>
              <a:rPr lang="ar-SA" sz="2400" dirty="0" smtClean="0"/>
              <a:t>مثل اللبن الزبادي، القشدة، الجبن،</a:t>
            </a:r>
            <a:r>
              <a:rPr lang="ar-SA" sz="2400" dirty="0" err="1" smtClean="0"/>
              <a:t>الزبدة</a:t>
            </a:r>
            <a:r>
              <a:rPr lang="ar-SA" sz="2400" dirty="0" smtClean="0"/>
              <a:t>،حليب مجفف،اللبن المجفف، وغيره الكثير، ومن أهم بروتينات اللبن</a:t>
            </a:r>
            <a:r>
              <a:rPr lang="en-US" sz="2400" dirty="0" smtClean="0"/>
              <a:t> </a:t>
            </a:r>
            <a:r>
              <a:rPr lang="ar-SA" sz="2400" u="sng" dirty="0" smtClean="0">
                <a:hlinkClick r:id="rId3" tooltip="مصل اللبن"/>
              </a:rPr>
              <a:t>مصل اللبن</a:t>
            </a:r>
            <a:r>
              <a:rPr lang="en-US" sz="2400" dirty="0" smtClean="0"/>
              <a:t> </a:t>
            </a:r>
            <a:r>
              <a:rPr lang="ar-SA" sz="2400" u="sng" dirty="0" err="1" smtClean="0">
                <a:hlinkClick r:id="rId4" tooltip="كازين"/>
              </a:rPr>
              <a:t>والكازين</a:t>
            </a:r>
            <a:r>
              <a:rPr lang="en-US" sz="2400" dirty="0" smtClean="0"/>
              <a:t> </a:t>
            </a:r>
            <a:r>
              <a:rPr lang="ar-SA" sz="2400" dirty="0" smtClean="0"/>
              <a:t>أو ما يسمى بروتين الجبن، ويعتبر الآن بروتين مصل اللبن أجود أنواع البروتين في العالم حيث حل محل بروتين البيض</a:t>
            </a:r>
            <a:r>
              <a:rPr lang="en-US" sz="2400" dirty="0" smtClean="0"/>
              <a:t>.</a:t>
            </a:r>
            <a:r>
              <a:rPr lang="ar-EG" sz="2400" dirty="0" smtClean="0"/>
              <a:t>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368544"/>
          </a:xfrm>
        </p:spPr>
        <p:txBody>
          <a:bodyPr/>
          <a:lstStyle/>
          <a:p>
            <a:endParaRPr lang="ar-EG" dirty="0"/>
          </a:p>
        </p:txBody>
      </p:sp>
      <p:sp>
        <p:nvSpPr>
          <p:cNvPr id="3" name="عنصر نائب للمحتوى 2"/>
          <p:cNvSpPr>
            <a:spLocks noGrp="1"/>
          </p:cNvSpPr>
          <p:nvPr>
            <p:ph idx="1"/>
          </p:nvPr>
        </p:nvSpPr>
        <p:spPr>
          <a:xfrm>
            <a:off x="457200" y="2714620"/>
            <a:ext cx="8229600" cy="3786214"/>
          </a:xfrm>
        </p:spPr>
        <p:txBody>
          <a:bodyPr>
            <a:normAutofit fontScale="70000" lnSpcReduction="20000"/>
          </a:bodyPr>
          <a:lstStyle/>
          <a:p>
            <a:r>
              <a:rPr lang="ar-SA" dirty="0" smtClean="0"/>
              <a:t>ويمكن استهلاك الحليب الطازج دونما أي عملية غلي إذا كان نظيفاً مأخوذاً من حيوانات سليمة من الأمراض غير أنه من المفضل غلي الحليب عند عدم التأكد من نظافته وسلامة الحيوانات المعطية له وذلك على الرغم من أن عملية الغلي تفقد الحليب بعض </a:t>
            </a:r>
            <a:r>
              <a:rPr lang="ar-SA" dirty="0" err="1" smtClean="0"/>
              <a:t>فيتاميناته</a:t>
            </a:r>
            <a:r>
              <a:rPr lang="ar-SA" dirty="0" smtClean="0"/>
              <a:t> وتجعل الفوسفات الذائب مادة عسرة الهضم متجمدة وقد باتت عملية التعقيم ضرورية للتخلص من الميكروبات الموجودة فيه وجعله صالحاً للشرب بعيداً عن الأمراض. </a:t>
            </a:r>
            <a:endParaRPr lang="ar-EG" dirty="0" smtClean="0"/>
          </a:p>
          <a:p>
            <a:endParaRPr lang="en-US" dirty="0" smtClean="0"/>
          </a:p>
          <a:p>
            <a:r>
              <a:rPr lang="ar-SA" dirty="0" smtClean="0"/>
              <a:t>       هناك طرق عدة يمكن استخدامها لحفظ الحليب سليماً وصالحاً للشرب وهي : التعقيم والتبريد والغلي والتمليح أو إضافة المواد الحافظة. وحيث أن عملية الغلي هي من أكثر الطرق استخداماً لحفظ الحليب منزلياً فيجب مسبقا  تصفية الحليب بعد </a:t>
            </a:r>
            <a:r>
              <a:rPr lang="ar-SA" dirty="0" err="1" smtClean="0"/>
              <a:t>حلابته</a:t>
            </a:r>
            <a:r>
              <a:rPr lang="ar-SA" dirty="0" smtClean="0"/>
              <a:t> أو استلامه لتخليصه من الشوائب كالقش والشعر والأتربة وغيرها من الأجسام التي يمكن أن تتواجد معه وذلك بإمراره عبر شاش أو قماش من طبقة واحدة أو أكثر</a:t>
            </a:r>
            <a:r>
              <a:rPr lang="en-US" dirty="0" smtClean="0"/>
              <a:t>.</a:t>
            </a:r>
            <a:r>
              <a:rPr lang="ar-EG" dirty="0" smtClean="0"/>
              <a:t>    </a:t>
            </a:r>
            <a:endParaRPr lang="en-US" dirty="0" smtClean="0"/>
          </a:p>
          <a:p>
            <a:endParaRPr lang="ar-EG" dirty="0"/>
          </a:p>
        </p:txBody>
      </p:sp>
      <p:pic>
        <p:nvPicPr>
          <p:cNvPr id="4" name="Picture 154" descr="C:\Users\Documents\Desktop\Milk  01.JPG"/>
          <p:cNvPicPr/>
          <p:nvPr/>
        </p:nvPicPr>
        <p:blipFill>
          <a:blip r:embed="rId2"/>
          <a:srcRect/>
          <a:stretch>
            <a:fillRect/>
          </a:stretch>
        </p:blipFill>
        <p:spPr bwMode="auto">
          <a:xfrm>
            <a:off x="2928926" y="285728"/>
            <a:ext cx="3571900" cy="21145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654296"/>
          </a:xfrm>
        </p:spPr>
        <p:txBody>
          <a:bodyPr>
            <a:normAutofit/>
          </a:bodyPr>
          <a:lstStyle/>
          <a:p>
            <a:pPr algn="r"/>
            <a:r>
              <a:rPr lang="ar-SA" sz="2400" b="1" u="sng" dirty="0" err="1" smtClean="0">
                <a:solidFill>
                  <a:schemeClr val="accent2"/>
                </a:solidFill>
                <a:hlinkClick r:id="rId2"/>
              </a:rPr>
              <a:t>اللبأ</a:t>
            </a:r>
            <a:r>
              <a:rPr lang="en-US" sz="2400" dirty="0" smtClean="0"/>
              <a:t> </a:t>
            </a:r>
            <a:r>
              <a:rPr lang="en-US" sz="2400" b="1" dirty="0" smtClean="0">
                <a:solidFill>
                  <a:schemeClr val="accent1"/>
                </a:solidFill>
              </a:rPr>
              <a:t>Colostrums</a:t>
            </a:r>
            <a:r>
              <a:rPr lang="en-US" sz="2400" dirty="0" smtClean="0"/>
              <a:t>  </a:t>
            </a:r>
            <a:br>
              <a:rPr lang="en-US" sz="2400" dirty="0" smtClean="0"/>
            </a:br>
            <a:r>
              <a:rPr lang="ar-EG" sz="2400" dirty="0" smtClean="0"/>
              <a:t>       </a:t>
            </a:r>
            <a:r>
              <a:rPr lang="ar-SA" sz="2400" dirty="0" smtClean="0"/>
              <a:t>سائل تفرزه الغدد ذاتها بعد الولادة مباشرة، وهو أصفر اللون حامضي التفاعل، أغنى من الحليب بالبروتين والأضداد</a:t>
            </a:r>
            <a:r>
              <a:rPr lang="en-US" sz="2400" dirty="0" smtClean="0"/>
              <a:t> antibodies </a:t>
            </a:r>
            <a:r>
              <a:rPr lang="ar-SA" sz="2400" dirty="0" smtClean="0"/>
              <a:t>وبعض الفيتامينات والمعادن، وأفقر منه بالسكر والدهن، فيوفر ذلك تغذية سهلة للمولود إلى جانب الأضداد اللازمة لوقايته من الأمراض المُعْدِية في الفترة الأولى من عمره، ويحدث تحول</a:t>
            </a:r>
            <a:r>
              <a:rPr lang="en-US" sz="2400" dirty="0" smtClean="0"/>
              <a:t> </a:t>
            </a:r>
            <a:r>
              <a:rPr lang="ar-SA" sz="2400" b="1" u="sng" dirty="0" err="1" smtClean="0">
                <a:hlinkClick r:id="rId2"/>
              </a:rPr>
              <a:t>اللبأ</a:t>
            </a:r>
            <a:r>
              <a:rPr lang="en-US" sz="2400" dirty="0" smtClean="0"/>
              <a:t> </a:t>
            </a:r>
            <a:r>
              <a:rPr lang="ar-SA" sz="2400" dirty="0" smtClean="0"/>
              <a:t>إلى حليب طبيعي بعد نحو خمسة أيام من الولادة</a:t>
            </a:r>
            <a:r>
              <a:rPr lang="en-US" sz="2400" dirty="0" smtClean="0"/>
              <a:t>.</a:t>
            </a:r>
          </a:p>
        </p:txBody>
      </p:sp>
      <p:sp>
        <p:nvSpPr>
          <p:cNvPr id="3" name="عنصر نائب للمحتوى 2"/>
          <p:cNvSpPr>
            <a:spLocks noGrp="1"/>
          </p:cNvSpPr>
          <p:nvPr>
            <p:ph idx="1"/>
          </p:nvPr>
        </p:nvSpPr>
        <p:spPr>
          <a:xfrm>
            <a:off x="457200" y="2786058"/>
            <a:ext cx="8229600" cy="3857652"/>
          </a:xfrm>
        </p:spPr>
        <p:txBody>
          <a:bodyPr>
            <a:normAutofit fontScale="55000" lnSpcReduction="20000"/>
          </a:bodyPr>
          <a:lstStyle/>
          <a:p>
            <a:r>
              <a:rPr lang="en-US" sz="3600" dirty="0" smtClean="0"/>
              <a:t> </a:t>
            </a:r>
            <a:r>
              <a:rPr lang="ar-EG" sz="3600" b="1" dirty="0" smtClean="0">
                <a:solidFill>
                  <a:schemeClr val="accent1"/>
                </a:solidFill>
              </a:rPr>
              <a:t>فوائد الحليب</a:t>
            </a:r>
            <a:endParaRPr lang="en-US" sz="3600" dirty="0" smtClean="0">
              <a:solidFill>
                <a:schemeClr val="accent1"/>
              </a:solidFill>
            </a:endParaRPr>
          </a:p>
          <a:p>
            <a:pPr lvl="0" rtl="0"/>
            <a:r>
              <a:rPr lang="ar-EG" dirty="0" smtClean="0"/>
              <a:t> </a:t>
            </a:r>
            <a:r>
              <a:rPr lang="ar-SA" dirty="0" smtClean="0"/>
              <a:t>يقوي بنية الجسم ويساعد على نمو العظام</a:t>
            </a:r>
            <a:r>
              <a:rPr lang="en-US" dirty="0" smtClean="0"/>
              <a:t>-1</a:t>
            </a:r>
          </a:p>
          <a:p>
            <a:pPr lvl="0" rtl="0"/>
            <a:r>
              <a:rPr lang="ar-SA" dirty="0" smtClean="0"/>
              <a:t>يقي من قرحة المعدة ويخفف من آلامها</a:t>
            </a:r>
            <a:r>
              <a:rPr lang="en-US" dirty="0" smtClean="0"/>
              <a:t> -2  </a:t>
            </a:r>
          </a:p>
          <a:p>
            <a:pPr lvl="0" rtl="0"/>
            <a:r>
              <a:rPr lang="en-US" dirty="0" smtClean="0"/>
              <a:t> </a:t>
            </a:r>
            <a:r>
              <a:rPr lang="ar-SA" dirty="0" smtClean="0"/>
              <a:t>يقي من مرض السرطان بإذن الله</a:t>
            </a:r>
            <a:r>
              <a:rPr lang="en-US" dirty="0" smtClean="0"/>
              <a:t>-3</a:t>
            </a:r>
          </a:p>
          <a:p>
            <a:pPr lvl="0" rtl="0"/>
            <a:r>
              <a:rPr lang="ar-SA" sz="4200" b="1" dirty="0" smtClean="0">
                <a:solidFill>
                  <a:schemeClr val="accent1"/>
                </a:solidFill>
              </a:rPr>
              <a:t>لماذا</a:t>
            </a:r>
            <a:r>
              <a:rPr lang="ar-EG" sz="4200" b="1" dirty="0" smtClean="0">
                <a:solidFill>
                  <a:schemeClr val="accent1"/>
                </a:solidFill>
              </a:rPr>
              <a:t> يكون</a:t>
            </a:r>
            <a:r>
              <a:rPr lang="ar-SA" sz="4200" b="1" dirty="0" smtClean="0">
                <a:solidFill>
                  <a:schemeClr val="accent1"/>
                </a:solidFill>
              </a:rPr>
              <a:t> لون الحليب أبيض</a:t>
            </a:r>
            <a:r>
              <a:rPr lang="ar-SA" b="1" dirty="0" smtClean="0"/>
              <a:t>؟</a:t>
            </a:r>
            <a:endParaRPr lang="en-US" dirty="0" smtClean="0"/>
          </a:p>
          <a:p>
            <a:pPr lvl="0"/>
            <a:r>
              <a:rPr lang="ar-JO" dirty="0" smtClean="0"/>
              <a:t>أحد بروتينات الحليب هو </a:t>
            </a:r>
            <a:r>
              <a:rPr lang="ar-JO" dirty="0" err="1" smtClean="0"/>
              <a:t>الك</a:t>
            </a:r>
            <a:r>
              <a:rPr lang="ar-EG" dirty="0" smtClean="0"/>
              <a:t>ا</a:t>
            </a:r>
            <a:r>
              <a:rPr lang="ar-JO" dirty="0" smtClean="0"/>
              <a:t>زين. ولأنه غني بالكالسيوم، </a:t>
            </a:r>
            <a:r>
              <a:rPr lang="ar-JO" dirty="0" err="1" smtClean="0"/>
              <a:t>الكزائين</a:t>
            </a:r>
            <a:r>
              <a:rPr lang="ar-JO" dirty="0" smtClean="0"/>
              <a:t> </a:t>
            </a:r>
            <a:r>
              <a:rPr lang="ar-JO" dirty="0" err="1" smtClean="0"/>
              <a:t>مسؤول</a:t>
            </a:r>
            <a:r>
              <a:rPr lang="ar-JO" dirty="0" smtClean="0"/>
              <a:t> عن اللون الأبيض للحليب.</a:t>
            </a:r>
            <a:endParaRPr lang="en-US" dirty="0" smtClean="0"/>
          </a:p>
          <a:p>
            <a:pPr lvl="0"/>
            <a:r>
              <a:rPr lang="ar-JO" dirty="0" smtClean="0"/>
              <a:t>بالإضافة إلى ذلك، الدهنيات في الحليب - لونها أبيض. وكل ما احتوى الحليب على دهون أكثر، يكون لونه أبيض أكثر. الحليب قليل الدهن </a:t>
            </a:r>
            <a:r>
              <a:rPr lang="ar-JO" dirty="0" err="1" smtClean="0"/>
              <a:t>او</a:t>
            </a:r>
            <a:r>
              <a:rPr lang="ar-JO" dirty="0" smtClean="0"/>
              <a:t> الخالي من الدهن هو أقل بياضا (</a:t>
            </a:r>
            <a:r>
              <a:rPr lang="ar-JO" dirty="0" err="1" smtClean="0"/>
              <a:t>او</a:t>
            </a:r>
            <a:r>
              <a:rPr lang="ar-JO" dirty="0" smtClean="0"/>
              <a:t> مائل قليلا </a:t>
            </a:r>
            <a:r>
              <a:rPr lang="ar-JO" dirty="0" err="1" smtClean="0"/>
              <a:t>الى</a:t>
            </a:r>
            <a:r>
              <a:rPr lang="ar-JO" dirty="0" smtClean="0"/>
              <a:t> الرمادي)، المقارنة بالحليب الذي يحتوي على دهن أكثر.</a:t>
            </a:r>
            <a:endParaRPr lang="en-US" dirty="0" smtClean="0"/>
          </a:p>
          <a:p>
            <a:pPr lvl="0"/>
            <a:r>
              <a:rPr lang="ar-JO" dirty="0" smtClean="0"/>
              <a:t>سبب آخر يجعل الحليب يبدو أبيض هو احتوائه على مركبات لا تمتص كمية عالية من الضوء </a:t>
            </a:r>
            <a:r>
              <a:rPr lang="ar-JO" dirty="0" err="1" smtClean="0"/>
              <a:t>انما</a:t>
            </a:r>
            <a:r>
              <a:rPr lang="ar-JO" dirty="0" smtClean="0"/>
              <a:t> تعكسه. وعلى سبيل المثال الجزيئات التي تركب بروتين </a:t>
            </a:r>
            <a:r>
              <a:rPr lang="ar-JO" dirty="0" err="1" smtClean="0"/>
              <a:t>الك</a:t>
            </a:r>
            <a:r>
              <a:rPr lang="ar-EG" dirty="0" smtClean="0"/>
              <a:t>ا</a:t>
            </a:r>
            <a:r>
              <a:rPr lang="ar-JO" dirty="0" smtClean="0"/>
              <a:t>زين والدهون في الحليب، لا تمتص الضوء وتعيده. لذلك فأن لون الحليب أبيض ولون الكريمة أبيض أكثر.</a:t>
            </a:r>
            <a:endParaRPr lang="en-US" dirty="0" smtClean="0"/>
          </a:p>
          <a:p>
            <a:pPr lvl="0" rtl="0"/>
            <a:r>
              <a:rPr lang="en-US" dirty="0" smtClean="0"/>
              <a:t>  </a:t>
            </a:r>
            <a:r>
              <a:rPr lang="ar-SA" dirty="0" smtClean="0"/>
              <a:t>4-  يساعد على نمو الشعر في جميع أنحاء الجسم</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39718"/>
          </a:xfrm>
        </p:spPr>
        <p:txBody>
          <a:bodyPr>
            <a:normAutofit fontScale="90000"/>
          </a:bodyPr>
          <a:lstStyle/>
          <a:p>
            <a:pPr algn="r"/>
            <a:r>
              <a:rPr lang="ar-EG" b="1" dirty="0" smtClean="0"/>
              <a:t/>
            </a:r>
            <a:br>
              <a:rPr lang="ar-EG" b="1" dirty="0" smtClean="0"/>
            </a:br>
            <a:r>
              <a:rPr lang="ar-SA" sz="3100" b="1" dirty="0" smtClean="0">
                <a:solidFill>
                  <a:schemeClr val="accent1"/>
                </a:solidFill>
              </a:rPr>
              <a:t>القيمة الغذائية للحليب</a:t>
            </a:r>
            <a:r>
              <a:rPr lang="ar-SA" sz="3100" dirty="0" smtClean="0">
                <a:solidFill>
                  <a:schemeClr val="accent1"/>
                </a:solidFill>
              </a:rPr>
              <a:t>  :</a:t>
            </a:r>
            <a:r>
              <a:rPr lang="en-US" sz="3100" dirty="0" smtClean="0">
                <a:solidFill>
                  <a:schemeClr val="accent1"/>
                </a:solidFill>
              </a:rPr>
              <a:t/>
            </a:r>
            <a:br>
              <a:rPr lang="en-US" sz="3100" dirty="0" smtClean="0">
                <a:solidFill>
                  <a:schemeClr val="accent1"/>
                </a:solidFill>
              </a:rPr>
            </a:br>
            <a:endParaRPr lang="ar-EG" sz="3100" dirty="0">
              <a:solidFill>
                <a:schemeClr val="accent1"/>
              </a:solidFill>
            </a:endParaRPr>
          </a:p>
        </p:txBody>
      </p:sp>
      <p:sp>
        <p:nvSpPr>
          <p:cNvPr id="3" name="عنصر نائب للمحتوى 2"/>
          <p:cNvSpPr>
            <a:spLocks noGrp="1"/>
          </p:cNvSpPr>
          <p:nvPr>
            <p:ph idx="1"/>
          </p:nvPr>
        </p:nvSpPr>
        <p:spPr>
          <a:xfrm>
            <a:off x="457200" y="857232"/>
            <a:ext cx="8229600" cy="5268931"/>
          </a:xfrm>
        </p:spPr>
        <p:txBody>
          <a:bodyPr>
            <a:normAutofit fontScale="70000" lnSpcReduction="20000"/>
          </a:bodyPr>
          <a:lstStyle/>
          <a:p>
            <a:r>
              <a:rPr lang="ar-SA" dirty="0" smtClean="0"/>
              <a:t>الحليب مادة غذائية متميزة لما يحويه من عناصر مفيدة للجسم، وهو غذاء كامل للأطفال الرضع ولصغار الحيوانات بافتراض إنتاجه من أمهات سليمات صحياً </a:t>
            </a:r>
            <a:r>
              <a:rPr lang="ar-SA" dirty="0" err="1" smtClean="0"/>
              <a:t>يتغذين</a:t>
            </a:r>
            <a:r>
              <a:rPr lang="ar-SA" dirty="0" smtClean="0"/>
              <a:t> تغذية جيدة. وتجدر الإشارة إلى أن  الطاقة والبروتين والدهن والعناصر المعدنية والفيتامينات كلها أساسية في غذاء الإنسان وصغار الحيوان، وهي تتوافر في الحليب بكميات جيدة ومتوازنة (الجدول رقم1).</a:t>
            </a:r>
            <a:endParaRPr lang="en-US" dirty="0" smtClean="0"/>
          </a:p>
          <a:p>
            <a:r>
              <a:rPr lang="ar-SA" dirty="0" smtClean="0"/>
              <a:t>يعد البروتين والدهن من أبرز مكونات الحليب، يوفر الأول منهما  </a:t>
            </a:r>
            <a:r>
              <a:rPr lang="ar-SA" dirty="0" err="1" smtClean="0"/>
              <a:t>حموضاً</a:t>
            </a:r>
            <a:r>
              <a:rPr lang="ar-SA" dirty="0" smtClean="0"/>
              <a:t> </a:t>
            </a:r>
            <a:r>
              <a:rPr lang="ar-SA" dirty="0" err="1" smtClean="0"/>
              <a:t>أمينية</a:t>
            </a:r>
            <a:r>
              <a:rPr lang="ar-SA" dirty="0" smtClean="0"/>
              <a:t> أساسية لتغذية الإنسان، ويزود الثاني الجسم بالطاقة وبعض </a:t>
            </a:r>
            <a:r>
              <a:rPr lang="ar-SA" dirty="0" err="1" smtClean="0"/>
              <a:t>الحموض</a:t>
            </a:r>
            <a:r>
              <a:rPr lang="ar-SA" dirty="0" smtClean="0"/>
              <a:t> </a:t>
            </a:r>
            <a:r>
              <a:rPr lang="ar-SA" dirty="0" err="1" smtClean="0"/>
              <a:t>الدهنية</a:t>
            </a:r>
            <a:r>
              <a:rPr lang="ar-SA" dirty="0" smtClean="0"/>
              <a:t> التي يحتاجها، ويعطي الحليب طعمه المميز. والدهن موجود على هيئة حبيبات صغيرة جداً يفصلها عن غيرها من المكونات أغشية دقيقة. وتحتوي </a:t>
            </a:r>
            <a:r>
              <a:rPr lang="ar-SA" b="1" dirty="0" err="1" smtClean="0">
                <a:hlinkClick r:id="rId2"/>
              </a:rPr>
              <a:t>الدهون</a:t>
            </a:r>
            <a:r>
              <a:rPr lang="ar-SA" dirty="0" err="1" smtClean="0"/>
              <a:t>على</a:t>
            </a:r>
            <a:r>
              <a:rPr lang="ar-SA" dirty="0" smtClean="0"/>
              <a:t> الكولِسترول وبعض الفيتامينات الذائبة فيها. ولتفادي أخطار الكولسترول على مرضى القلب فإن من الأفضل لهم تناول حليب منخفض الدسم (1</a:t>
            </a:r>
            <a:r>
              <a:rPr lang="ar-SY" dirty="0" smtClean="0"/>
              <a:t>-</a:t>
            </a:r>
            <a:r>
              <a:rPr lang="ar-SA" dirty="0" smtClean="0"/>
              <a:t>2% دهن) أو خالٍ منه تقريباً (أقل من 0.5% دهن). يتكون سكر الحليب (اللاكتوز) من مركبين بسيطين هما الغلوكوز </a:t>
            </a:r>
            <a:r>
              <a:rPr lang="ar-SA" dirty="0" err="1" smtClean="0"/>
              <a:t>والغلاكتوز</a:t>
            </a:r>
            <a:r>
              <a:rPr lang="ar-SA" dirty="0" smtClean="0"/>
              <a:t>، وهو مصدر آخر للطاقة يعطي الحليب مذاقاً حلواً. كما يحتوي الحليب على عدد من الفيتامينات الهامة للنمو وحفظ الأنسجة وسلامتها ومنع الإصابة ببعض الأمراض. ويتلف فيتامين </a:t>
            </a:r>
            <a:r>
              <a:rPr lang="en-US" dirty="0" smtClean="0"/>
              <a:t>C</a:t>
            </a:r>
            <a:r>
              <a:rPr lang="ar-SA" dirty="0" smtClean="0"/>
              <a:t> بفعل تسخين الحليب وغليه. وتضيف معظم شركات تصنيع الحليب عدداً من الفيتامينات إليه قبل طرحه في الأسواق (مثل فيتامين </a:t>
            </a:r>
            <a:r>
              <a:rPr lang="en-US" dirty="0" smtClean="0"/>
              <a:t>A</a:t>
            </a:r>
            <a:r>
              <a:rPr lang="ar-SA" dirty="0" smtClean="0"/>
              <a:t> و </a:t>
            </a:r>
            <a:r>
              <a:rPr lang="en-US" dirty="0" smtClean="0"/>
              <a:t>D</a:t>
            </a:r>
            <a:r>
              <a:rPr lang="ar-SA"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25404"/>
          </a:xfrm>
        </p:spPr>
        <p:txBody>
          <a:bodyPr>
            <a:normAutofit fontScale="90000"/>
          </a:bodyPr>
          <a:lstStyle/>
          <a:p>
            <a:endParaRPr lang="ar-EG" dirty="0"/>
          </a:p>
        </p:txBody>
      </p:sp>
      <p:sp>
        <p:nvSpPr>
          <p:cNvPr id="3" name="عنصر نائب للمحتوى 2"/>
          <p:cNvSpPr>
            <a:spLocks noGrp="1"/>
          </p:cNvSpPr>
          <p:nvPr>
            <p:ph idx="1"/>
          </p:nvPr>
        </p:nvSpPr>
        <p:spPr>
          <a:xfrm>
            <a:off x="457200" y="642918"/>
            <a:ext cx="8229600" cy="5483245"/>
          </a:xfrm>
        </p:spPr>
        <p:txBody>
          <a:bodyPr>
            <a:normAutofit fontScale="92500" lnSpcReduction="20000"/>
          </a:bodyPr>
          <a:lstStyle/>
          <a:p>
            <a:r>
              <a:rPr lang="ar-SA" dirty="0" smtClean="0"/>
              <a:t>الكالسيوم </a:t>
            </a:r>
            <a:r>
              <a:rPr lang="ar-SA" dirty="0" err="1" smtClean="0"/>
              <a:t>والفوسفور</a:t>
            </a:r>
            <a:r>
              <a:rPr lang="ar-SA" dirty="0" smtClean="0"/>
              <a:t> من أهم العناصر المعدنية في الحليب، وهما ضروريان للنمو والحفاظ على العظام والأسنان، إضافة إلى أهميتهما في عمليات </a:t>
            </a:r>
            <a:r>
              <a:rPr lang="ar-SA" dirty="0" err="1" smtClean="0"/>
              <a:t>الاستقلاب</a:t>
            </a:r>
            <a:r>
              <a:rPr lang="ar-SA" dirty="0" smtClean="0"/>
              <a:t>. ويحتوي الحليب أيضاً على كميات أقل من الحديد </a:t>
            </a:r>
            <a:r>
              <a:rPr lang="ar-SA" dirty="0" err="1" smtClean="0"/>
              <a:t>والبوتاسيوم</a:t>
            </a:r>
            <a:r>
              <a:rPr lang="ar-SA" dirty="0" smtClean="0"/>
              <a:t> والصوديوم والكبريت والألمنيوم والنحاس واليود </a:t>
            </a:r>
            <a:r>
              <a:rPr lang="ar-SA" dirty="0" err="1" smtClean="0"/>
              <a:t>والمنغنيز</a:t>
            </a:r>
            <a:r>
              <a:rPr lang="ar-SA" dirty="0" smtClean="0"/>
              <a:t> و أما الماء فهو مُذيب وحامل لمكونات الحليب كافة، وتختلف نسبه باختلاف الأنواع. ومع أن الحليب غذاء ممتاز، إلا أن بعض الناس والمجموعات </a:t>
            </a:r>
            <a:r>
              <a:rPr lang="ar-SA" dirty="0" err="1" smtClean="0"/>
              <a:t>الإثنية</a:t>
            </a:r>
            <a:r>
              <a:rPr lang="ar-SA" dirty="0" smtClean="0"/>
              <a:t> أو العرقية وخاصة في آسيا وإفريقيا لا</a:t>
            </a:r>
            <a:r>
              <a:rPr lang="en-US" dirty="0" smtClean="0"/>
              <a:t> </a:t>
            </a:r>
            <a:r>
              <a:rPr lang="ar-SA" dirty="0" smtClean="0"/>
              <a:t>يمتلك ما يكفي من إنزيم </a:t>
            </a:r>
            <a:r>
              <a:rPr lang="ar-SA" dirty="0" err="1" smtClean="0"/>
              <a:t>اللاكتاز</a:t>
            </a:r>
            <a:r>
              <a:rPr lang="en-US" dirty="0" smtClean="0"/>
              <a:t> lactase</a:t>
            </a:r>
            <a:r>
              <a:rPr lang="ar-SA" dirty="0" smtClean="0"/>
              <a:t>الضروري لهدم سكر الحليب إلى مكوِّنيه، فلا يستطيع هؤلاء تناول الحليب إذ يصابون بما يدعى عدم تحمل اللاكتوز</a:t>
            </a:r>
            <a:r>
              <a:rPr lang="en-US" dirty="0" smtClean="0"/>
              <a:t> lactose intolerance</a:t>
            </a:r>
            <a:r>
              <a:rPr lang="ar-SA" dirty="0" smtClean="0"/>
              <a:t>، ويمكن لهؤلاء تناول الحليب الرائب الذي حُوِّل معظم اللاكتوز فيه إلى حمض اللبن بفعل الجراثيم </a:t>
            </a:r>
            <a:r>
              <a:rPr lang="ar-SA" dirty="0" err="1" smtClean="0"/>
              <a:t>الملبِّنة</a:t>
            </a:r>
            <a:r>
              <a:rPr lang="en-US" dirty="0" smtClean="0"/>
              <a:t> </a:t>
            </a:r>
            <a:r>
              <a:rPr lang="en-US" dirty="0" err="1" smtClean="0"/>
              <a:t>lactobacelli</a:t>
            </a:r>
            <a:r>
              <a:rPr lang="ar-SA" dirty="0" smtClean="0"/>
              <a:t>أو المعالج بإنزيم </a:t>
            </a:r>
            <a:r>
              <a:rPr lang="ar-SA" dirty="0" err="1" smtClean="0"/>
              <a:t>اللاكتاز</a:t>
            </a:r>
            <a:r>
              <a:rPr lang="ar-SA" dirty="0" smtClean="0"/>
              <a:t> المتوافر تجارياً</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fontScale="90000"/>
          </a:bodyPr>
          <a:lstStyle/>
          <a:p>
            <a:pPr algn="r"/>
            <a:r>
              <a:rPr lang="ar-SA" sz="3100" b="1" dirty="0" smtClean="0">
                <a:solidFill>
                  <a:schemeClr val="accent1"/>
                </a:solidFill>
              </a:rPr>
              <a:t>العوامل التي تؤدي </a:t>
            </a:r>
            <a:r>
              <a:rPr lang="ar-SA" sz="3100" b="1" dirty="0" err="1" smtClean="0">
                <a:solidFill>
                  <a:schemeClr val="accent1"/>
                </a:solidFill>
              </a:rPr>
              <a:t>الى</a:t>
            </a:r>
            <a:r>
              <a:rPr lang="ar-SA" sz="3100" b="1" dirty="0" smtClean="0">
                <a:solidFill>
                  <a:schemeClr val="accent1"/>
                </a:solidFill>
              </a:rPr>
              <a:t> تأخير </a:t>
            </a:r>
            <a:r>
              <a:rPr lang="ar-SA" sz="3100" b="1" dirty="0" err="1" smtClean="0">
                <a:solidFill>
                  <a:schemeClr val="accent1"/>
                </a:solidFill>
              </a:rPr>
              <a:t>ادرار</a:t>
            </a:r>
            <a:r>
              <a:rPr lang="ar-SA" sz="3100" b="1" dirty="0" smtClean="0">
                <a:solidFill>
                  <a:schemeClr val="accent1"/>
                </a:solidFill>
              </a:rPr>
              <a:t> الحليب ما يلي</a:t>
            </a:r>
            <a:r>
              <a:rPr lang="ar-EG" sz="3100" dirty="0" smtClean="0">
                <a:solidFill>
                  <a:schemeClr val="accent1"/>
                </a:solidFill>
              </a:rPr>
              <a:t> </a:t>
            </a:r>
            <a:r>
              <a:rPr lang="ar-EG" dirty="0" smtClean="0"/>
              <a:t>:</a:t>
            </a:r>
            <a:endParaRPr lang="ar-EG" dirty="0"/>
          </a:p>
        </p:txBody>
      </p:sp>
      <p:sp>
        <p:nvSpPr>
          <p:cNvPr id="3" name="عنصر نائب للمحتوى 2"/>
          <p:cNvSpPr>
            <a:spLocks noGrp="1"/>
          </p:cNvSpPr>
          <p:nvPr>
            <p:ph idx="1"/>
          </p:nvPr>
        </p:nvSpPr>
        <p:spPr>
          <a:xfrm>
            <a:off x="500034" y="1285860"/>
            <a:ext cx="8229600" cy="4768865"/>
          </a:xfrm>
        </p:spPr>
        <p:txBody>
          <a:bodyPr>
            <a:normAutofit lnSpcReduction="10000"/>
          </a:bodyPr>
          <a:lstStyle/>
          <a:p>
            <a:pPr lvl="0"/>
            <a:r>
              <a:rPr lang="en-US" dirty="0" smtClean="0"/>
              <a:t> </a:t>
            </a:r>
            <a:r>
              <a:rPr lang="ar-SA" dirty="0" smtClean="0"/>
              <a:t> 1- ضغط </a:t>
            </a:r>
            <a:r>
              <a:rPr lang="ar-SA" dirty="0" err="1" smtClean="0"/>
              <a:t>و</a:t>
            </a:r>
            <a:r>
              <a:rPr lang="ar-SA" dirty="0" smtClean="0"/>
              <a:t> توتر شديد</a:t>
            </a:r>
            <a:endParaRPr lang="en-US" dirty="0" smtClean="0"/>
          </a:p>
          <a:p>
            <a:pPr lvl="0"/>
            <a:r>
              <a:rPr lang="ar-EG" u="sng" dirty="0" smtClean="0">
                <a:hlinkClick r:id="rId2"/>
              </a:rPr>
              <a:t>2- </a:t>
            </a:r>
            <a:r>
              <a:rPr lang="ar-SA" u="sng" dirty="0" smtClean="0">
                <a:hlinkClick r:id="rId2"/>
              </a:rPr>
              <a:t>العملية القيصرية</a:t>
            </a:r>
            <a:endParaRPr lang="en-US" dirty="0" smtClean="0"/>
          </a:p>
          <a:p>
            <a:pPr lvl="0"/>
            <a:r>
              <a:rPr lang="ar-EG" dirty="0" smtClean="0"/>
              <a:t>3- </a:t>
            </a:r>
            <a:r>
              <a:rPr lang="ar-SA" dirty="0" smtClean="0"/>
              <a:t>النزف بعد الولادة</a:t>
            </a:r>
            <a:endParaRPr lang="en-US" dirty="0" smtClean="0"/>
          </a:p>
          <a:p>
            <a:pPr lvl="0"/>
            <a:r>
              <a:rPr lang="ar-EG" dirty="0" smtClean="0"/>
              <a:t>4- </a:t>
            </a:r>
            <a:r>
              <a:rPr lang="ar-SA" dirty="0" smtClean="0"/>
              <a:t>بدانة الأم (</a:t>
            </a:r>
            <a:r>
              <a:rPr lang="ar-SA" dirty="0" err="1" smtClean="0"/>
              <a:t>السمنه</a:t>
            </a:r>
            <a:endParaRPr lang="en-US" dirty="0" smtClean="0"/>
          </a:p>
          <a:p>
            <a:pPr lvl="0"/>
            <a:r>
              <a:rPr lang="ar-SA" dirty="0" smtClean="0"/>
              <a:t>5 - الإصابة أو المرض مع الحمى</a:t>
            </a:r>
            <a:endParaRPr lang="en-US" dirty="0" smtClean="0"/>
          </a:p>
          <a:p>
            <a:pPr lvl="0"/>
            <a:r>
              <a:rPr lang="ar-EG" dirty="0" smtClean="0">
                <a:hlinkClick r:id="rId3"/>
              </a:rPr>
              <a:t>6- </a:t>
            </a:r>
            <a:r>
              <a:rPr lang="ar-SA" dirty="0" smtClean="0">
                <a:hlinkClick r:id="rId3"/>
              </a:rPr>
              <a:t>السكري</a:t>
            </a:r>
            <a:r>
              <a:rPr lang="en-US" dirty="0" smtClean="0"/>
              <a:t> </a:t>
            </a:r>
            <a:r>
              <a:rPr lang="ar-SA" dirty="0" smtClean="0"/>
              <a:t>سكري الطفولة </a:t>
            </a:r>
            <a:r>
              <a:rPr lang="ar-SA" dirty="0" err="1" smtClean="0"/>
              <a:t>او</a:t>
            </a:r>
            <a:r>
              <a:rPr lang="ar-SA" dirty="0" smtClean="0"/>
              <a:t> سكري الكبار, أو سكري الحمل</a:t>
            </a:r>
            <a:endParaRPr lang="en-US" dirty="0" smtClean="0"/>
          </a:p>
          <a:p>
            <a:pPr lvl="0"/>
            <a:r>
              <a:rPr lang="ar-EG" dirty="0" smtClean="0"/>
              <a:t>7- </a:t>
            </a:r>
            <a:r>
              <a:rPr lang="ar-SA" dirty="0" err="1" smtClean="0"/>
              <a:t>امراض</a:t>
            </a:r>
            <a:r>
              <a:rPr lang="ar-SA" dirty="0" smtClean="0"/>
              <a:t> الغدة الدرقية</a:t>
            </a:r>
            <a:endParaRPr lang="en-US" dirty="0" smtClean="0"/>
          </a:p>
          <a:p>
            <a:pPr lvl="0"/>
            <a:r>
              <a:rPr lang="ar-EG" dirty="0" smtClean="0"/>
              <a:t>8- </a:t>
            </a:r>
            <a:r>
              <a:rPr lang="ar-SA" dirty="0" smtClean="0"/>
              <a:t>الراحة التامة في الفراش لفترات طويلة أثناء الحمل</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a:bodyPr>
          <a:lstStyle/>
          <a:p>
            <a:pPr algn="r"/>
            <a:r>
              <a:rPr lang="ar-EG" sz="3200" b="1" dirty="0" smtClean="0">
                <a:solidFill>
                  <a:schemeClr val="accent1"/>
                </a:solidFill>
              </a:rPr>
              <a:t>ضمان </a:t>
            </a:r>
            <a:r>
              <a:rPr lang="ar-SA" sz="3200" b="1" dirty="0" err="1" smtClean="0">
                <a:solidFill>
                  <a:schemeClr val="accent1"/>
                </a:solidFill>
              </a:rPr>
              <a:t>ادرار</a:t>
            </a:r>
            <a:r>
              <a:rPr lang="ar-SA" sz="3200" b="1" dirty="0" smtClean="0">
                <a:solidFill>
                  <a:schemeClr val="accent1"/>
                </a:solidFill>
              </a:rPr>
              <a:t> حليب الأم</a:t>
            </a:r>
            <a:endParaRPr lang="ar-EG" sz="3200" dirty="0">
              <a:solidFill>
                <a:schemeClr val="accent1"/>
              </a:solidFill>
            </a:endParaRPr>
          </a:p>
        </p:txBody>
      </p:sp>
      <p:sp>
        <p:nvSpPr>
          <p:cNvPr id="3" name="عنصر نائب للمحتوى 2"/>
          <p:cNvSpPr>
            <a:spLocks noGrp="1"/>
          </p:cNvSpPr>
          <p:nvPr>
            <p:ph idx="1"/>
          </p:nvPr>
        </p:nvSpPr>
        <p:spPr>
          <a:xfrm>
            <a:off x="457200" y="1071546"/>
            <a:ext cx="8229600" cy="5054617"/>
          </a:xfrm>
        </p:spPr>
        <p:txBody>
          <a:bodyPr>
            <a:normAutofit fontScale="77500" lnSpcReduction="20000"/>
          </a:bodyPr>
          <a:lstStyle/>
          <a:p>
            <a:pPr lvl="0"/>
            <a:r>
              <a:rPr lang="ar-EG" dirty="0" smtClean="0"/>
              <a:t>1- </a:t>
            </a:r>
            <a:r>
              <a:rPr lang="ar-SA" dirty="0" smtClean="0"/>
              <a:t>الحصول على ما يكفي من الطعام. ببساطة أكل بانتظام والحصول على ما يكفي من السعرات الحرارية </a:t>
            </a:r>
            <a:r>
              <a:rPr lang="ar-SA" dirty="0" err="1" smtClean="0"/>
              <a:t>و</a:t>
            </a:r>
            <a:r>
              <a:rPr lang="ar-SA" dirty="0" smtClean="0"/>
              <a:t> دعم مخزون الحليب لديك</a:t>
            </a:r>
            <a:endParaRPr lang="en-US" dirty="0" smtClean="0"/>
          </a:p>
          <a:p>
            <a:pPr lvl="0"/>
            <a:r>
              <a:rPr lang="ar-EG" dirty="0" smtClean="0"/>
              <a:t>2- </a:t>
            </a:r>
            <a:r>
              <a:rPr lang="ar-SA" dirty="0" smtClean="0"/>
              <a:t>الحصول على ما يكفي للشرب، ولكن ليس كثيرا بين 2 - 3 </a:t>
            </a:r>
            <a:r>
              <a:rPr lang="ar-SA" dirty="0" err="1" smtClean="0"/>
              <a:t>ليترات</a:t>
            </a:r>
            <a:r>
              <a:rPr lang="ar-SA" dirty="0" smtClean="0"/>
              <a:t> يوميا هو هدف جيد لبعض الأمهات. بينما تجد البعض </a:t>
            </a:r>
            <a:r>
              <a:rPr lang="ar-SA" dirty="0" err="1" smtClean="0"/>
              <a:t>ان</a:t>
            </a:r>
            <a:r>
              <a:rPr lang="ar-SA" dirty="0" smtClean="0"/>
              <a:t> تناول كميات معتدلة تكون كافية </a:t>
            </a:r>
            <a:r>
              <a:rPr lang="ar-SA" dirty="0" err="1" smtClean="0"/>
              <a:t>لادرار</a:t>
            </a:r>
            <a:r>
              <a:rPr lang="ar-SA" dirty="0" smtClean="0"/>
              <a:t> كافي</a:t>
            </a:r>
            <a:r>
              <a:rPr lang="en-US" dirty="0" smtClean="0"/>
              <a:t>.</a:t>
            </a:r>
          </a:p>
          <a:p>
            <a:pPr lvl="0"/>
            <a:r>
              <a:rPr lang="ar-SA" dirty="0" smtClean="0"/>
              <a:t>3- أكل وجبة واحدة على الأقل في اليوم الواحد بحيث تتضمن مصدر للبروتين، السلطة الخضراء، والحبوب مثل الذرة أو الأرز، والخضار المطبوخة مثل </a:t>
            </a:r>
            <a:r>
              <a:rPr lang="ar-SA" dirty="0" err="1" smtClean="0"/>
              <a:t>البطاطا</a:t>
            </a:r>
            <a:r>
              <a:rPr lang="ar-SA" dirty="0" smtClean="0"/>
              <a:t> والجزر</a:t>
            </a:r>
            <a:r>
              <a:rPr lang="en-US" dirty="0" smtClean="0"/>
              <a:t>.</a:t>
            </a:r>
          </a:p>
          <a:p>
            <a:pPr lvl="0"/>
            <a:r>
              <a:rPr lang="ar-SA" dirty="0" smtClean="0"/>
              <a:t>4- تناول التوابل باعتدال مع التركيز على التوابل التي تساعد على </a:t>
            </a:r>
            <a:r>
              <a:rPr lang="ar-SA" dirty="0" err="1" smtClean="0"/>
              <a:t>ادرار</a:t>
            </a:r>
            <a:r>
              <a:rPr lang="ar-SA" dirty="0" smtClean="0"/>
              <a:t> الحليب, على سبيل المثال ملح البحر, الشبت أو </a:t>
            </a:r>
            <a:r>
              <a:rPr lang="ar-SA" dirty="0" err="1" smtClean="0"/>
              <a:t>الكراوية</a:t>
            </a:r>
            <a:r>
              <a:rPr lang="ar-SA" dirty="0" smtClean="0"/>
              <a:t>، أو الريحان </a:t>
            </a:r>
            <a:r>
              <a:rPr lang="ar-SA" dirty="0" err="1" smtClean="0"/>
              <a:t>والبردقوش</a:t>
            </a:r>
            <a:r>
              <a:rPr lang="ar-SA" dirty="0" smtClean="0"/>
              <a:t>.</a:t>
            </a:r>
            <a:endParaRPr lang="en-US" dirty="0" smtClean="0"/>
          </a:p>
          <a:p>
            <a:pPr lvl="0"/>
            <a:r>
              <a:rPr lang="ar-SA" dirty="0" smtClean="0"/>
              <a:t> 5- تجنب الأطعمة التي يصعب هضمها مثل المقلية أو </a:t>
            </a:r>
            <a:r>
              <a:rPr lang="ar-SA" dirty="0" err="1" smtClean="0"/>
              <a:t>الدهنية</a:t>
            </a:r>
            <a:endParaRPr lang="en-US" dirty="0" smtClean="0"/>
          </a:p>
          <a:p>
            <a:pPr lvl="0"/>
            <a:r>
              <a:rPr lang="ar-EG" dirty="0" smtClean="0"/>
              <a:t>6- </a:t>
            </a:r>
            <a:r>
              <a:rPr lang="ar-SA" dirty="0" smtClean="0"/>
              <a:t>تناول </a:t>
            </a:r>
            <a:r>
              <a:rPr lang="ar-SA" dirty="0" err="1" smtClean="0"/>
              <a:t>بروبيوتيك</a:t>
            </a:r>
            <a:r>
              <a:rPr lang="ar-SA" dirty="0" smtClean="0"/>
              <a:t> الزبادي أو المكملات الغذائية المحتوية على </a:t>
            </a:r>
            <a:r>
              <a:rPr lang="ar-SA" dirty="0" err="1" smtClean="0"/>
              <a:t>البروبيوتيك</a:t>
            </a:r>
            <a:r>
              <a:rPr lang="ar-SA" dirty="0" smtClean="0"/>
              <a:t> الذي يحمي </a:t>
            </a:r>
            <a:r>
              <a:rPr lang="ar-SA" dirty="0" err="1" smtClean="0"/>
              <a:t>الامعاء</a:t>
            </a:r>
            <a:r>
              <a:rPr lang="ar-SA" dirty="0" smtClean="0"/>
              <a:t> من الاضطرابات المعوية والمساعدة في منع المغص والحساسية لدى طفلك</a:t>
            </a:r>
            <a:r>
              <a:rPr lang="en-US" dirty="0" smtClean="0"/>
              <a:t>.</a:t>
            </a:r>
          </a:p>
          <a:p>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a:bodyPr>
          <a:lstStyle/>
          <a:p>
            <a:pPr algn="r"/>
            <a:r>
              <a:rPr lang="ar-SA" sz="3100" b="1" dirty="0" smtClean="0">
                <a:solidFill>
                  <a:schemeClr val="accent1"/>
                </a:solidFill>
              </a:rPr>
              <a:t>العوامل المؤثرة على إنتاج الحليب</a:t>
            </a:r>
            <a:endParaRPr lang="en-US" sz="3100" dirty="0" smtClean="0">
              <a:solidFill>
                <a:schemeClr val="accent1"/>
              </a:solidFill>
            </a:endParaRPr>
          </a:p>
        </p:txBody>
      </p:sp>
      <p:sp>
        <p:nvSpPr>
          <p:cNvPr id="3" name="عنصر نائب للمحتوى 2"/>
          <p:cNvSpPr>
            <a:spLocks noGrp="1"/>
          </p:cNvSpPr>
          <p:nvPr>
            <p:ph idx="1"/>
          </p:nvPr>
        </p:nvSpPr>
        <p:spPr>
          <a:xfrm>
            <a:off x="457200" y="1142984"/>
            <a:ext cx="8229600" cy="4983179"/>
          </a:xfrm>
        </p:spPr>
        <p:txBody>
          <a:bodyPr>
            <a:normAutofit fontScale="70000" lnSpcReduction="20000"/>
          </a:bodyPr>
          <a:lstStyle/>
          <a:p>
            <a:r>
              <a:rPr lang="ar-SA" dirty="0" smtClean="0"/>
              <a:t>يتأثر إنتاج الحليب باختلاف المورثات التي يمتلكها الإنسان أو الحيوان، وهذا مُلاحظ في النساء اللواتي </a:t>
            </a:r>
            <a:r>
              <a:rPr lang="ar-SA" dirty="0" err="1" smtClean="0"/>
              <a:t>يعطين</a:t>
            </a:r>
            <a:r>
              <a:rPr lang="ar-SA" dirty="0" smtClean="0"/>
              <a:t> كميات مختلفة من الحليب ولمدد متفاوتة، وكذلك في إناث الثدييات إذ تلاحظ اختلافات ملموسة في كمية الإنتاج وصنفه وطول الموسم الإنتاجي بين العروق الحيوانية </a:t>
            </a:r>
            <a:r>
              <a:rPr lang="en-US" dirty="0" smtClean="0"/>
              <a:t>breeds</a:t>
            </a:r>
            <a:r>
              <a:rPr lang="ar-SA" dirty="0" smtClean="0"/>
              <a:t> ضمن الأنواع، وكذلك بين الحيوانات ضمن العروق.</a:t>
            </a:r>
            <a:endParaRPr lang="ar-EG" dirty="0" smtClean="0"/>
          </a:p>
          <a:p>
            <a:endParaRPr lang="en-US" dirty="0" smtClean="0"/>
          </a:p>
          <a:p>
            <a:r>
              <a:rPr lang="ar-SA" dirty="0" smtClean="0"/>
              <a:t>يتأثر الإنتاج كذلك بعدد من العوامل الأخرى، تأتي التغذية السليمة كماً ونوعاً في مقدمتها، فنقص تغذية </a:t>
            </a:r>
            <a:r>
              <a:rPr lang="ar-SA" dirty="0" err="1" smtClean="0"/>
              <a:t>الحلائب</a:t>
            </a:r>
            <a:r>
              <a:rPr lang="ar-SA" dirty="0" smtClean="0"/>
              <a:t> أو رداءة مكونات</a:t>
            </a:r>
            <a:r>
              <a:rPr lang="en-US" dirty="0" smtClean="0"/>
              <a:t> </a:t>
            </a:r>
            <a:r>
              <a:rPr lang="ar-SA" b="1" u="sng" dirty="0" smtClean="0">
                <a:hlinkClick r:id="rId2"/>
              </a:rPr>
              <a:t>الغذاء</a:t>
            </a:r>
            <a:r>
              <a:rPr lang="en-US" dirty="0" smtClean="0"/>
              <a:t> </a:t>
            </a:r>
            <a:r>
              <a:rPr lang="ar-SA" dirty="0" smtClean="0"/>
              <a:t>يؤديان إلى نقص الإنتاج والتأثير في نوعيته، أضف إلى ذلك الحالة الصحية للإنسان أو الحيوان الحلوب، فالأمراض تؤدي إلى نقص في الإنتاج ورداءة في نوعية الحليب مما يجعله غير صالح للاستخدام البشري. وتتفاوت كمية إنتاج الحليب من الثدييات</a:t>
            </a:r>
            <a:r>
              <a:rPr lang="en-US" dirty="0" smtClean="0"/>
              <a:t> </a:t>
            </a:r>
            <a:endParaRPr lang="ar-EG" dirty="0" smtClean="0"/>
          </a:p>
          <a:p>
            <a:endParaRPr lang="en-US" dirty="0" smtClean="0"/>
          </a:p>
          <a:p>
            <a:r>
              <a:rPr lang="ar-SA" dirty="0" smtClean="0"/>
              <a:t>اختلاف مرحلة الإدرار في الموسم الإنتاجي، كما تتفاوت باختلاف عمر الأنثى الحلوب، ففي الأبقار، مثلاً، يتزايد الإنتاج حتى بلوغها الموسم الخامس أو السادس ثم يبتدئ في التناقص التدريجي، وتتأثر كمية الحليب بارتفاع درجات الحرارة وغيرها من أحوال بيئية عدة، ويمكن الحصول على إنتاج أوفر من الحليب من</a:t>
            </a:r>
            <a:r>
              <a:rPr lang="en-US" dirty="0" smtClean="0"/>
              <a:t> </a:t>
            </a:r>
            <a:r>
              <a:rPr lang="ar-SA" b="1" u="sng" dirty="0" smtClean="0">
                <a:hlinkClick r:id="rId3"/>
              </a:rPr>
              <a:t>الأبقار</a:t>
            </a:r>
            <a:r>
              <a:rPr lang="en-US" dirty="0" smtClean="0"/>
              <a:t> </a:t>
            </a:r>
            <a:r>
              <a:rPr lang="ar-SA" dirty="0" smtClean="0"/>
              <a:t>المرتفعة الإنتاج بحلبها ثلاث مرات في اليوم بدلاً من مرتين. كما أن هناك عوامل عدة أخرى تؤثر في كمية هذا المحصول ونوعيته</a:t>
            </a:r>
            <a:r>
              <a:rPr lang="en-US" dirty="0" smtClean="0"/>
              <a:t>.</a:t>
            </a:r>
          </a:p>
          <a:p>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28"/>
            <a:ext cx="8115328" cy="714380"/>
          </a:xfrm>
        </p:spPr>
        <p:txBody>
          <a:bodyPr>
            <a:normAutofit/>
          </a:bodyPr>
          <a:lstStyle/>
          <a:p>
            <a:pPr algn="r"/>
            <a:r>
              <a:rPr lang="ar-SA" sz="2800" b="1" dirty="0" smtClean="0"/>
              <a:t> </a:t>
            </a:r>
            <a:r>
              <a:rPr lang="ar-SA" sz="2800" b="1" dirty="0" smtClean="0">
                <a:solidFill>
                  <a:schemeClr val="accent1"/>
                </a:solidFill>
              </a:rPr>
              <a:t>تخليق مكونات اللبن</a:t>
            </a:r>
            <a:r>
              <a:rPr lang="ar-EG" sz="2800" b="1" dirty="0" smtClean="0">
                <a:solidFill>
                  <a:schemeClr val="accent1"/>
                </a:solidFill>
              </a:rPr>
              <a:t>   :</a:t>
            </a:r>
            <a:endParaRPr lang="ar-EG" sz="3100" dirty="0">
              <a:solidFill>
                <a:schemeClr val="accent1"/>
              </a:solidFill>
            </a:endParaRPr>
          </a:p>
        </p:txBody>
      </p:sp>
      <p:sp>
        <p:nvSpPr>
          <p:cNvPr id="3" name="عنصر نائب للمحتوى 2"/>
          <p:cNvSpPr>
            <a:spLocks noGrp="1"/>
          </p:cNvSpPr>
          <p:nvPr>
            <p:ph idx="1"/>
          </p:nvPr>
        </p:nvSpPr>
        <p:spPr>
          <a:xfrm>
            <a:off x="457200" y="1071546"/>
            <a:ext cx="8229600" cy="5429288"/>
          </a:xfrm>
        </p:spPr>
        <p:txBody>
          <a:bodyPr>
            <a:normAutofit fontScale="55000" lnSpcReduction="20000"/>
          </a:bodyPr>
          <a:lstStyle/>
          <a:p>
            <a:pPr rtl="0"/>
            <a:r>
              <a:rPr lang="ar-EG" b="1" dirty="0" smtClean="0"/>
              <a:t> </a:t>
            </a:r>
            <a:r>
              <a:rPr lang="ar-SA" dirty="0" smtClean="0"/>
              <a:t>ويمكن أن نجمل مراحل تكوّن اللبن كالآتي</a:t>
            </a:r>
            <a:r>
              <a:rPr lang="ar-EG" dirty="0" smtClean="0"/>
              <a:t> :</a:t>
            </a:r>
            <a:r>
              <a:rPr lang="en-US" dirty="0" smtClean="0"/>
              <a:t/>
            </a:r>
            <a:br>
              <a:rPr lang="en-US" dirty="0" smtClean="0"/>
            </a:br>
            <a:r>
              <a:rPr lang="en-US" dirty="0" smtClean="0"/>
              <a:t> </a:t>
            </a:r>
            <a:r>
              <a:rPr lang="ar-SA" dirty="0" smtClean="0"/>
              <a:t>1- عملية الهضم في الكرش (تحول العلف إلى فرث): يتم الهضم على عدة أشكال؛ فمنه الهضم الحركي، والهضم الكيماوي، والهضم الميكروبي بواسطة "خمائر" الميكروبات الموجودة في كرش الأنعام، حيث تبدأ عملية الهضم في الفم بنوعيها "الهضم الحركي" </a:t>
            </a:r>
            <a:r>
              <a:rPr lang="ar-SA" dirty="0" err="1" smtClean="0"/>
              <a:t>و</a:t>
            </a:r>
            <a:r>
              <a:rPr lang="ar-SA" dirty="0" smtClean="0"/>
              <a:t>"</a:t>
            </a:r>
            <a:r>
              <a:rPr lang="ar-SA" dirty="0" err="1" smtClean="0"/>
              <a:t>الخمائري</a:t>
            </a:r>
            <a:r>
              <a:rPr lang="ar-SA" dirty="0" smtClean="0"/>
              <a:t> ثم في المعدة المركبة، حيث يتم هضم ميكانيكي وميكروبي وكيماوي، ثم يتم اجترار الكتلة الغذائية من الكرش إلى الفم ليعاد مضغها وخلطها باللعاب، ثم إعادة بلعها لتعمل عليها بكتريا الكرش فتحلل "السكريات" </a:t>
            </a:r>
            <a:r>
              <a:rPr lang="ar-SA" dirty="0" err="1" smtClean="0"/>
              <a:t>و</a:t>
            </a:r>
            <a:r>
              <a:rPr lang="ar-SA" dirty="0" smtClean="0"/>
              <a:t>"البروتينات"، ثم يحدث الهضم </a:t>
            </a:r>
            <a:r>
              <a:rPr lang="ar-SA" dirty="0" err="1" smtClean="0"/>
              <a:t>الخمائري</a:t>
            </a:r>
            <a:r>
              <a:rPr lang="ar-SA" dirty="0" smtClean="0"/>
              <a:t> في المعدة الحقيقية </a:t>
            </a:r>
            <a:r>
              <a:rPr lang="ar-SA" dirty="0" err="1" smtClean="0"/>
              <a:t>بـ</a:t>
            </a:r>
            <a:r>
              <a:rPr lang="ar-SA" dirty="0" smtClean="0"/>
              <a:t>"الببسين والرنين". وبعمليات الهضم هذه يتحول العلف إلى فرث، ويتحول </a:t>
            </a:r>
            <a:r>
              <a:rPr lang="ar-SA" dirty="0" err="1" smtClean="0"/>
              <a:t>الفرث</a:t>
            </a:r>
            <a:r>
              <a:rPr lang="ar-SA" dirty="0" smtClean="0"/>
              <a:t> الصلب </a:t>
            </a:r>
            <a:endParaRPr lang="en-US" dirty="0" smtClean="0"/>
          </a:p>
          <a:p>
            <a:pPr rtl="0"/>
            <a:r>
              <a:rPr lang="ar-SA" dirty="0" smtClean="0"/>
              <a:t>بعد هضمه في الأمعاء إلى فرث رائق </a:t>
            </a:r>
            <a:endParaRPr lang="en-US" dirty="0" smtClean="0"/>
          </a:p>
          <a:p>
            <a:pPr rtl="0"/>
            <a:r>
              <a:rPr lang="ar-EG" dirty="0" smtClean="0"/>
              <a:t>2- </a:t>
            </a:r>
            <a:r>
              <a:rPr lang="ar-SA" dirty="0" smtClean="0"/>
              <a:t>عملية استخلاص الأحماض </a:t>
            </a:r>
            <a:r>
              <a:rPr lang="ar-SA" dirty="0" err="1" smtClean="0"/>
              <a:t>الدهنية</a:t>
            </a:r>
            <a:r>
              <a:rPr lang="ar-SA" dirty="0" smtClean="0"/>
              <a:t> من بين </a:t>
            </a:r>
            <a:r>
              <a:rPr lang="ar-SA" dirty="0" err="1" smtClean="0"/>
              <a:t>الفرث</a:t>
            </a:r>
            <a:r>
              <a:rPr lang="ar-SA" dirty="0" smtClean="0"/>
              <a:t>: يحدث تخمر وتغيير في تركيب </a:t>
            </a:r>
            <a:r>
              <a:rPr lang="ar-SA" dirty="0" err="1" smtClean="0"/>
              <a:t>الفرث</a:t>
            </a:r>
            <a:r>
              <a:rPr lang="ar-SA" dirty="0" smtClean="0"/>
              <a:t> من جراء هدم فلورا الكرش لهذا </a:t>
            </a:r>
            <a:r>
              <a:rPr lang="ar-SA" dirty="0" err="1" smtClean="0"/>
              <a:t>السليلوز</a:t>
            </a:r>
            <a:r>
              <a:rPr lang="ar-SA" dirty="0" smtClean="0"/>
              <a:t> والمواد السكرية، مما يؤدي إلى إنتاج ثلاثة أحماض </a:t>
            </a:r>
            <a:r>
              <a:rPr lang="ar-SA" dirty="0" err="1" smtClean="0"/>
              <a:t>دهنية</a:t>
            </a:r>
            <a:r>
              <a:rPr lang="ar-SA" dirty="0" smtClean="0"/>
              <a:t> وهي؛ حمض </a:t>
            </a:r>
            <a:r>
              <a:rPr lang="ar-SA" dirty="0" err="1" smtClean="0"/>
              <a:t>الخليك</a:t>
            </a:r>
            <a:r>
              <a:rPr lang="ar-SA" dirty="0" smtClean="0"/>
              <a:t> وحمض </a:t>
            </a:r>
            <a:r>
              <a:rPr lang="ar-SA" dirty="0" err="1" smtClean="0"/>
              <a:t>البيوترك</a:t>
            </a:r>
            <a:r>
              <a:rPr lang="ar-SA" dirty="0" smtClean="0"/>
              <a:t> وحمض </a:t>
            </a:r>
            <a:r>
              <a:rPr lang="ar-SA" dirty="0" err="1" smtClean="0"/>
              <a:t>البروبيونيك</a:t>
            </a:r>
            <a:r>
              <a:rPr lang="ar-SA" dirty="0" smtClean="0"/>
              <a:t>. فتمتص الشعيرات الدموية المنتشرة حول الكرش هذه الأحماض، وذلك دون مرورها في القناة الهضمية إلى الأمعاء كما هو متبع مع باقي الغذاء، كما بينت الآية الكريمة: ﴿مِنْ بَيْنِ فَرْثٍ وَدَمٍ﴾(النحل:66) فتصل إلى الغدد اللبنية</a:t>
            </a:r>
            <a:endParaRPr lang="en-US" dirty="0" smtClean="0"/>
          </a:p>
          <a:p>
            <a:pPr rtl="0"/>
            <a:r>
              <a:rPr lang="en-US" dirty="0" smtClean="0"/>
              <a:t>.</a:t>
            </a:r>
            <a:r>
              <a:rPr lang="ar-SA" dirty="0" smtClean="0"/>
              <a:t> وبانتقال </a:t>
            </a:r>
            <a:r>
              <a:rPr lang="ar-SA" dirty="0" err="1" smtClean="0"/>
              <a:t>الفرث</a:t>
            </a:r>
            <a:r>
              <a:rPr lang="ar-SA" dirty="0" smtClean="0"/>
              <a:t> إلى الأمعاء الدقيقة تستمر عملية الهضم، فيتعرض </a:t>
            </a:r>
            <a:r>
              <a:rPr lang="ar-SA" dirty="0" err="1" smtClean="0"/>
              <a:t>الفرث</a:t>
            </a:r>
            <a:r>
              <a:rPr lang="ar-SA" dirty="0" smtClean="0"/>
              <a:t> للأنزيمات الهاضمة في الأمعاء والبنكرياس والعصارة الصفراء في الكبد. وبهذا يتم تحليل الأطعمة المحتوية على الجزيئات المعقدة جدًّا إلى جزيئات بسيطة؛ فالنشا والسكريات المعقدة تتحول إلى سكريات بسيطة، والدهون تتحول إلى أحماض </a:t>
            </a:r>
            <a:r>
              <a:rPr lang="ar-SA" dirty="0" err="1" smtClean="0"/>
              <a:t>دهنية</a:t>
            </a:r>
            <a:r>
              <a:rPr lang="ar-SA" dirty="0" smtClean="0"/>
              <a:t>، والبروتينات تتحول إلى أحماض </a:t>
            </a:r>
            <a:r>
              <a:rPr lang="ar-SA" dirty="0" err="1" smtClean="0"/>
              <a:t>أمينية</a:t>
            </a:r>
            <a:r>
              <a:rPr lang="ar-SA" dirty="0" smtClean="0"/>
              <a:t> </a:t>
            </a:r>
            <a:r>
              <a:rPr lang="ar-SA" dirty="0" err="1" smtClean="0"/>
              <a:t>وببتيدات</a:t>
            </a:r>
            <a:r>
              <a:rPr lang="ar-SA" dirty="0" smtClean="0"/>
              <a:t>، أما الفيتامينات والأملاح والماء فلا تحتاج إلى هضم قبل امتصاصها، كما تقوم </a:t>
            </a:r>
            <a:r>
              <a:rPr lang="ar-SA" dirty="0" err="1" smtClean="0"/>
              <a:t>الخملات</a:t>
            </a:r>
            <a:r>
              <a:rPr lang="ar-SA" dirty="0" smtClean="0"/>
              <a:t> في الأمعاء الدقيقة بامتصاص المــواد الغذائيـة المحللة بعـدة طرق. وتصل هذه المواد إلى داخل الأوعية الدموية الصغيرة الواقعة تحت النسيج </a:t>
            </a:r>
            <a:r>
              <a:rPr lang="ar-SA" dirty="0" err="1" smtClean="0"/>
              <a:t>الطلائي</a:t>
            </a:r>
            <a:r>
              <a:rPr lang="ar-SA" dirty="0" smtClean="0"/>
              <a:t>، ومنها إلى الأوعية الدموية الأكبر فتدخل في تيار الدورة الدموية</a:t>
            </a:r>
            <a:r>
              <a:rPr lang="ar-EG" b="1"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rmAutofit/>
          </a:bodyPr>
          <a:lstStyle/>
          <a:p>
            <a:pPr algn="r"/>
            <a:r>
              <a:rPr lang="ar-EG" sz="2400" b="1" dirty="0" smtClean="0">
                <a:solidFill>
                  <a:schemeClr val="accent1"/>
                </a:solidFill>
              </a:rPr>
              <a:t>3- </a:t>
            </a:r>
            <a:r>
              <a:rPr lang="ar-SA" sz="2400" b="1" dirty="0" smtClean="0">
                <a:solidFill>
                  <a:schemeClr val="accent1"/>
                </a:solidFill>
              </a:rPr>
              <a:t>عملية استخلاص من بين الدم:</a:t>
            </a:r>
            <a:endParaRPr lang="ar-EG" sz="2400" b="1" dirty="0">
              <a:solidFill>
                <a:schemeClr val="accent1"/>
              </a:solidFill>
            </a:endParaRPr>
          </a:p>
        </p:txBody>
      </p:sp>
      <p:sp>
        <p:nvSpPr>
          <p:cNvPr id="3" name="عنصر نائب للمحتوى 2"/>
          <p:cNvSpPr>
            <a:spLocks noGrp="1"/>
          </p:cNvSpPr>
          <p:nvPr>
            <p:ph idx="1"/>
          </p:nvPr>
        </p:nvSpPr>
        <p:spPr>
          <a:xfrm>
            <a:off x="457200" y="857232"/>
            <a:ext cx="8229600" cy="5715040"/>
          </a:xfrm>
        </p:spPr>
        <p:txBody>
          <a:bodyPr>
            <a:normAutofit fontScale="55000" lnSpcReduction="20000"/>
          </a:bodyPr>
          <a:lstStyle/>
          <a:p>
            <a:pPr rtl="0"/>
            <a:r>
              <a:rPr lang="ar-SA" dirty="0" smtClean="0"/>
              <a:t>يتم تكوين اللبن بواسطة الغدد الثديية أو الضرع عن طريق عمليتين هامتين</a:t>
            </a:r>
            <a:r>
              <a:rPr lang="en-US" dirty="0" smtClean="0"/>
              <a:t/>
            </a:r>
            <a:br>
              <a:rPr lang="en-US" dirty="0" smtClean="0"/>
            </a:br>
            <a:r>
              <a:rPr lang="ar-SA" b="1" dirty="0" smtClean="0">
                <a:solidFill>
                  <a:schemeClr val="accent1"/>
                </a:solidFill>
              </a:rPr>
              <a:t>العملية الأولى: </a:t>
            </a:r>
            <a:r>
              <a:rPr lang="ar-SA" dirty="0" smtClean="0"/>
              <a:t>ترشيح بعض مكونات اللبن من مجرى الدم، حيث يقوم الدم بنقل هذه المواد الغذائية إلى جميع خلايا الجسم، والتي منها خلايا الضروع التي يتم فيها امتصاص مكونات الحليب من بين الدم</a:t>
            </a:r>
            <a:r>
              <a:rPr lang="en-US" dirty="0" smtClean="0"/>
              <a:t/>
            </a:r>
            <a:br>
              <a:rPr lang="en-US" dirty="0" smtClean="0"/>
            </a:br>
            <a:r>
              <a:rPr lang="ar-SA" b="1" dirty="0" smtClean="0">
                <a:solidFill>
                  <a:schemeClr val="accent1"/>
                </a:solidFill>
              </a:rPr>
              <a:t>حمض </a:t>
            </a:r>
            <a:r>
              <a:rPr lang="ar-SA" b="1" dirty="0" err="1" smtClean="0">
                <a:solidFill>
                  <a:schemeClr val="accent1"/>
                </a:solidFill>
              </a:rPr>
              <a:t>الخليك</a:t>
            </a:r>
            <a:r>
              <a:rPr lang="ar-SA" b="1" dirty="0" smtClean="0">
                <a:solidFill>
                  <a:schemeClr val="accent1"/>
                </a:solidFill>
              </a:rPr>
              <a:t> </a:t>
            </a:r>
            <a:r>
              <a:rPr lang="ar-SA" dirty="0" smtClean="0"/>
              <a:t>يقوم بتكوين دهن اللبن، </a:t>
            </a:r>
            <a:r>
              <a:rPr lang="ar-SA" b="1" dirty="0" smtClean="0">
                <a:solidFill>
                  <a:schemeClr val="accent1"/>
                </a:solidFill>
              </a:rPr>
              <a:t>وحمض </a:t>
            </a:r>
            <a:r>
              <a:rPr lang="ar-SA" b="1" dirty="0" err="1" smtClean="0">
                <a:solidFill>
                  <a:schemeClr val="accent1"/>
                </a:solidFill>
              </a:rPr>
              <a:t>البيوترك</a:t>
            </a:r>
            <a:r>
              <a:rPr lang="ar-SA" b="1" dirty="0" smtClean="0">
                <a:solidFill>
                  <a:schemeClr val="accent1"/>
                </a:solidFill>
              </a:rPr>
              <a:t> </a:t>
            </a:r>
            <a:r>
              <a:rPr lang="ar-SA" dirty="0" smtClean="0"/>
              <a:t>يقوم بتكوين بروتين اللبن، </a:t>
            </a:r>
            <a:r>
              <a:rPr lang="ar-SA" b="1" dirty="0" smtClean="0">
                <a:solidFill>
                  <a:schemeClr val="accent1"/>
                </a:solidFill>
              </a:rPr>
              <a:t>وحمض </a:t>
            </a:r>
            <a:r>
              <a:rPr lang="ar-SA" b="1" dirty="0" err="1" smtClean="0">
                <a:solidFill>
                  <a:schemeClr val="accent1"/>
                </a:solidFill>
              </a:rPr>
              <a:t>البروبيونيك</a:t>
            </a:r>
            <a:r>
              <a:rPr lang="ar-SA" b="1" dirty="0" smtClean="0">
                <a:solidFill>
                  <a:schemeClr val="accent1"/>
                </a:solidFill>
              </a:rPr>
              <a:t> </a:t>
            </a:r>
            <a:r>
              <a:rPr lang="ar-SA" dirty="0" smtClean="0"/>
              <a:t>يقوم بتكوين سكر اللبن. ووجود الدهن في اللبن هو السبب في وجود الطعم المستساغ له، وكلما قلت نسبة الدهن قل استساغة طعم اللبن عند الشرب. كما وجد أيضًا أنه كلما زادت نسبة </a:t>
            </a:r>
            <a:r>
              <a:rPr lang="ar-SA" dirty="0" err="1" smtClean="0"/>
              <a:t>السليلوز</a:t>
            </a:r>
            <a:r>
              <a:rPr lang="ar-SA" dirty="0" smtClean="0"/>
              <a:t> في الغذاء زادت </a:t>
            </a:r>
            <a:endParaRPr lang="en-US" dirty="0" smtClean="0"/>
          </a:p>
          <a:p>
            <a:pPr rtl="0"/>
            <a:r>
              <a:rPr lang="ar-SA" dirty="0" smtClean="0"/>
              <a:t>نسبة حمضي </a:t>
            </a:r>
            <a:r>
              <a:rPr lang="ar-SA" dirty="0" err="1" smtClean="0"/>
              <a:t>الخليك</a:t>
            </a:r>
            <a:r>
              <a:rPr lang="ar-SA" dirty="0" smtClean="0"/>
              <a:t>، وبذلك تزيد كمية الدهن في اللبن وبالتالي تزداد استساغته  </a:t>
            </a:r>
            <a:endParaRPr lang="en-US" dirty="0" smtClean="0"/>
          </a:p>
          <a:p>
            <a:pPr rtl="0"/>
            <a:endParaRPr lang="en-US" dirty="0" smtClean="0"/>
          </a:p>
          <a:p>
            <a:pPr rtl="0"/>
            <a:r>
              <a:rPr lang="en-US" dirty="0" smtClean="0"/>
              <a:t>  </a:t>
            </a:r>
            <a:r>
              <a:rPr lang="ar-SA" dirty="0" smtClean="0"/>
              <a:t>أ-تكوين الأحماض </a:t>
            </a:r>
            <a:r>
              <a:rPr lang="ar-SA" dirty="0" err="1" smtClean="0"/>
              <a:t>الدهنية</a:t>
            </a:r>
            <a:r>
              <a:rPr lang="ar-SA" dirty="0" smtClean="0"/>
              <a:t> في اللبن: غالبية الدهون في اللبن تنتج أصلاً من الزيوت والدهون النباتية المستمدة من العلف والمهضومة هضمًا جزئيًّا في معدة الاجترار (</a:t>
            </a:r>
            <a:r>
              <a:rPr lang="ar-SA" dirty="0" err="1" smtClean="0"/>
              <a:t>الفرث</a:t>
            </a:r>
            <a:r>
              <a:rPr lang="ar-SA" dirty="0" smtClean="0"/>
              <a:t>)، ثم ينقلها الدم إلى الغدد </a:t>
            </a:r>
            <a:r>
              <a:rPr lang="ar-SA" dirty="0" err="1" smtClean="0"/>
              <a:t>المفرزة</a:t>
            </a:r>
            <a:r>
              <a:rPr lang="ar-SA" dirty="0" smtClean="0"/>
              <a:t> للبن في الضرع، وهنا تتكسر إلى رقائق صغيرة حتى تتمكن من اختراق جدر خلايا تلك الغدد. وعلى ذلك فإن تمام عملية اجترار الأعلاف التي يتناولها الواحد من الأنعام بكفاءة، وعملية تخمرها في معدة الاجترار بكفاءة، </a:t>
            </a:r>
            <a:r>
              <a:rPr lang="ar-SA" dirty="0" err="1" smtClean="0"/>
              <a:t>مسؤولان</a:t>
            </a:r>
            <a:r>
              <a:rPr lang="ar-SA" dirty="0" smtClean="0"/>
              <a:t> عن زيادة أو نقص الدهون في اللبن. وفي اللبن، العديد من المركبات التي تنتج عن تخمر العلف في معدة الاجترار، لتكوين عدد من الأحماض </a:t>
            </a:r>
            <a:r>
              <a:rPr lang="ar-SA" dirty="0" err="1" smtClean="0"/>
              <a:t>الدهنية</a:t>
            </a:r>
            <a:r>
              <a:rPr lang="ar-SA" dirty="0" smtClean="0"/>
              <a:t> المتطايرة التي تذهب إلى الكبد لإنتاج سكر </a:t>
            </a:r>
            <a:endParaRPr lang="ar-EG" dirty="0" smtClean="0"/>
          </a:p>
          <a:p>
            <a:pPr rtl="0"/>
            <a:r>
              <a:rPr lang="ar-SA" dirty="0" smtClean="0"/>
              <a:t>العنب (الجلوكوز) الذي يحمله الدم إلى الخلايا </a:t>
            </a:r>
            <a:r>
              <a:rPr lang="ar-SA" dirty="0" err="1" smtClean="0"/>
              <a:t>المفرزة</a:t>
            </a:r>
            <a:r>
              <a:rPr lang="ar-SA" dirty="0" smtClean="0"/>
              <a:t> للبن في الضروع فينتج منه سكر اللبن (اللاكتوز</a:t>
            </a:r>
            <a:r>
              <a:rPr lang="ar-EG" dirty="0" smtClean="0"/>
              <a:t> </a:t>
            </a:r>
            <a:endParaRPr lang="en-US" dirty="0" smtClean="0"/>
          </a:p>
          <a:p>
            <a:endParaRPr lang="ar-EG" dirty="0" smtClean="0"/>
          </a:p>
          <a:p>
            <a:r>
              <a:rPr lang="ar-SA" dirty="0" err="1" smtClean="0"/>
              <a:t>بـ</a:t>
            </a:r>
            <a:r>
              <a:rPr lang="ar-SA" dirty="0" smtClean="0"/>
              <a:t>- تكوين المواد </a:t>
            </a:r>
            <a:r>
              <a:rPr lang="ar-SA" dirty="0" err="1" smtClean="0"/>
              <a:t>البروتينية</a:t>
            </a:r>
            <a:r>
              <a:rPr lang="ar-SA" dirty="0" smtClean="0"/>
              <a:t> في اللبن: أما المواد </a:t>
            </a:r>
            <a:r>
              <a:rPr lang="ar-SA" dirty="0" err="1" smtClean="0"/>
              <a:t>البروتينية</a:t>
            </a:r>
            <a:r>
              <a:rPr lang="ar-SA" dirty="0" smtClean="0"/>
              <a:t> فتنتج في الخلايا </a:t>
            </a:r>
            <a:r>
              <a:rPr lang="ar-SA" dirty="0" err="1" smtClean="0"/>
              <a:t>المفرزة</a:t>
            </a:r>
            <a:r>
              <a:rPr lang="ar-SA" dirty="0" smtClean="0"/>
              <a:t> للبن من الأحماض </a:t>
            </a:r>
            <a:r>
              <a:rPr lang="ar-SA" dirty="0" err="1" smtClean="0"/>
              <a:t>الأمينية</a:t>
            </a:r>
            <a:r>
              <a:rPr lang="ar-SA" dirty="0" smtClean="0"/>
              <a:t> التي يحملها إليها الدم من معدة الاجترار (</a:t>
            </a:r>
            <a:r>
              <a:rPr lang="ar-SA" dirty="0" err="1" smtClean="0"/>
              <a:t>الفرث</a:t>
            </a:r>
            <a:r>
              <a:rPr lang="ar-SA" dirty="0" smtClean="0"/>
              <a:t>)، هذا باستثناء كل من المواد </a:t>
            </a:r>
            <a:r>
              <a:rPr lang="ar-SA" dirty="0" err="1" smtClean="0"/>
              <a:t>الزلالية</a:t>
            </a:r>
            <a:r>
              <a:rPr lang="ar-SA" dirty="0" smtClean="0"/>
              <a:t> </a:t>
            </a:r>
            <a:r>
              <a:rPr lang="ar-SA" dirty="0" err="1" smtClean="0"/>
              <a:t>والجلوبينات</a:t>
            </a:r>
            <a:r>
              <a:rPr lang="ar-SA" dirty="0" smtClean="0"/>
              <a:t> المناعية</a:t>
            </a:r>
            <a:r>
              <a:rPr lang="en-US" dirty="0" smtClean="0"/>
              <a:t> (</a:t>
            </a:r>
            <a:r>
              <a:rPr lang="en-US" dirty="0" err="1" smtClean="0"/>
              <a:t>Immunoglobulins</a:t>
            </a:r>
            <a:r>
              <a:rPr lang="en-US" dirty="0" smtClean="0"/>
              <a:t>) </a:t>
            </a:r>
            <a:r>
              <a:rPr lang="ar-SA" dirty="0" smtClean="0"/>
              <a:t>التي ينقلها الدم مباشرة إلى الخلايا </a:t>
            </a:r>
            <a:r>
              <a:rPr lang="ar-SA" dirty="0" err="1" smtClean="0"/>
              <a:t>المفرزة</a:t>
            </a:r>
            <a:r>
              <a:rPr lang="ar-SA" dirty="0" smtClean="0"/>
              <a:t> له، </a:t>
            </a:r>
            <a:r>
              <a:rPr lang="ar-SA" dirty="0" err="1" smtClean="0"/>
              <a:t>واللبأ</a:t>
            </a:r>
            <a:r>
              <a:rPr lang="en-US" dirty="0" smtClean="0"/>
              <a:t> (</a:t>
            </a:r>
            <a:r>
              <a:rPr lang="en-US" dirty="0" err="1" smtClean="0"/>
              <a:t>Colostrum</a:t>
            </a:r>
            <a:r>
              <a:rPr lang="en-US" dirty="0" smtClean="0"/>
              <a:t>) </a:t>
            </a:r>
            <a:r>
              <a:rPr lang="ar-SA" dirty="0" smtClean="0"/>
              <a:t>الذي يتكون في الفترات المتأخرة من الحمل في أماكن أخرى من جسم الحيوان، وينقله الدم مباشرة إلى ضروعه</a:t>
            </a:r>
            <a:r>
              <a:rPr lang="en-US" dirty="0" smtClean="0"/>
              <a:t>.</a:t>
            </a:r>
            <a:br>
              <a:rPr lang="en-US" dirty="0" smtClean="0"/>
            </a:br>
            <a:r>
              <a:rPr lang="ar-SA" dirty="0" err="1" smtClean="0"/>
              <a:t>جـ</a:t>
            </a:r>
            <a:r>
              <a:rPr lang="ar-SA" dirty="0" smtClean="0"/>
              <a:t>- تكوين الأملاح المعدنية والفيتامينات: في اللبن العديد من آثار العناصر التي من أهمها الكالسيوم، </a:t>
            </a:r>
            <a:r>
              <a:rPr lang="ar-SA" dirty="0" err="1" smtClean="0"/>
              <a:t>والفوسفور</a:t>
            </a:r>
            <a:r>
              <a:rPr lang="ar-SA" dirty="0" smtClean="0"/>
              <a:t>، </a:t>
            </a:r>
            <a:r>
              <a:rPr lang="ar-SA" dirty="0" err="1" smtClean="0"/>
              <a:t>والبوتاسيوم</a:t>
            </a:r>
            <a:r>
              <a:rPr lang="ar-SA" dirty="0" smtClean="0"/>
              <a:t>، </a:t>
            </a:r>
            <a:r>
              <a:rPr lang="ar-SA" dirty="0" err="1" smtClean="0"/>
              <a:t>والمغنيسيوم</a:t>
            </a:r>
            <a:r>
              <a:rPr lang="ar-SA" dirty="0" smtClean="0"/>
              <a:t>، ويليها في الأهمية كل من الصوديوم </a:t>
            </a:r>
            <a:r>
              <a:rPr lang="ar-SA" dirty="0" err="1" smtClean="0"/>
              <a:t>والكلور</a:t>
            </a:r>
            <a:r>
              <a:rPr lang="ar-SA" dirty="0" smtClean="0"/>
              <a:t>، وكلها مستخلصة من غذاء الحيوان (العلف) بعد تخمره في معدة الاجترار (</a:t>
            </a:r>
            <a:r>
              <a:rPr lang="ar-SA" dirty="0" err="1" smtClean="0"/>
              <a:t>الفرث</a:t>
            </a:r>
            <a:r>
              <a:rPr lang="ar-EG" dirty="0" smtClean="0"/>
              <a:t>  )</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96974"/>
          </a:xfrm>
        </p:spPr>
        <p:txBody>
          <a:bodyPr>
            <a:normAutofit fontScale="90000"/>
          </a:bodyPr>
          <a:lstStyle/>
          <a:p>
            <a:pPr rtl="0"/>
            <a:r>
              <a:rPr lang="en-US" b="1" dirty="0" smtClean="0"/>
              <a:t/>
            </a:r>
            <a:br>
              <a:rPr lang="en-US" b="1" dirty="0" smtClean="0"/>
            </a:br>
            <a:r>
              <a:rPr lang="en-US" b="1" dirty="0" smtClean="0">
                <a:solidFill>
                  <a:schemeClr val="accent2"/>
                </a:solidFill>
              </a:rPr>
              <a:t>Saliva </a:t>
            </a:r>
            <a:r>
              <a:rPr lang="en-US" dirty="0" smtClean="0">
                <a:solidFill>
                  <a:schemeClr val="accent2"/>
                </a:solidFill>
              </a:rPr>
              <a:t/>
            </a:r>
            <a:br>
              <a:rPr lang="en-US" dirty="0" smtClean="0">
                <a:solidFill>
                  <a:schemeClr val="accent2"/>
                </a:solidFill>
              </a:rPr>
            </a:br>
            <a:r>
              <a:rPr lang="ar-EG" b="1" dirty="0" smtClean="0">
                <a:solidFill>
                  <a:schemeClr val="accent2"/>
                </a:solidFill>
              </a:rPr>
              <a:t> </a:t>
            </a:r>
            <a:r>
              <a:rPr lang="ar-SA" b="1" dirty="0" smtClean="0">
                <a:solidFill>
                  <a:schemeClr val="accent2"/>
                </a:solidFill>
              </a:rPr>
              <a:t>اللعاب</a:t>
            </a:r>
            <a:r>
              <a:rPr lang="en-US" dirty="0" smtClean="0">
                <a:solidFill>
                  <a:schemeClr val="accent2"/>
                </a:solidFill>
              </a:rPr>
              <a:t/>
            </a:r>
            <a:br>
              <a:rPr lang="en-US" dirty="0" smtClean="0">
                <a:solidFill>
                  <a:schemeClr val="accent2"/>
                </a:solidFill>
              </a:rPr>
            </a:br>
            <a:endParaRPr lang="ar-EG" dirty="0">
              <a:solidFill>
                <a:schemeClr val="accent2"/>
              </a:solidFill>
            </a:endParaRPr>
          </a:p>
        </p:txBody>
      </p:sp>
      <p:sp>
        <p:nvSpPr>
          <p:cNvPr id="3" name="عنصر نائب للمحتوى 2"/>
          <p:cNvSpPr>
            <a:spLocks noGrp="1"/>
          </p:cNvSpPr>
          <p:nvPr>
            <p:ph idx="1"/>
          </p:nvPr>
        </p:nvSpPr>
        <p:spPr/>
        <p:txBody>
          <a:bodyPr>
            <a:normAutofit fontScale="92500" lnSpcReduction="10000"/>
          </a:bodyPr>
          <a:lstStyle/>
          <a:p>
            <a:pPr rtl="0"/>
            <a:r>
              <a:rPr lang="en-US" dirty="0" smtClean="0"/>
              <a:t>  </a:t>
            </a:r>
            <a:r>
              <a:rPr lang="ar-EG" dirty="0" smtClean="0"/>
              <a:t>      </a:t>
            </a:r>
            <a:r>
              <a:rPr lang="ar-SA" dirty="0" smtClean="0"/>
              <a:t>هو عبارة عن سائل يفرز بواسطة الغدد اللعابية( غددٌ تحت الفك، وتحت اللسان، وتحت الأذن، </a:t>
            </a:r>
            <a:r>
              <a:rPr lang="ar-EG" dirty="0" smtClean="0"/>
              <a:t>) </a:t>
            </a:r>
            <a:r>
              <a:rPr lang="ar-SA" dirty="0" smtClean="0"/>
              <a:t> وللعاب عده وظائف للحفاظ على صحة الفم وحيوية وظائفه</a:t>
            </a:r>
            <a:r>
              <a:rPr lang="en-US" b="1" dirty="0" smtClean="0"/>
              <a:t> </a:t>
            </a:r>
            <a:br>
              <a:rPr lang="en-US" b="1" dirty="0" smtClean="0"/>
            </a:br>
            <a:r>
              <a:rPr lang="en-US" b="1" dirty="0" smtClean="0"/>
              <a:t/>
            </a:r>
            <a:br>
              <a:rPr lang="en-US" b="1" dirty="0" smtClean="0"/>
            </a:br>
            <a:r>
              <a:rPr lang="ar-SA" b="1" dirty="0" smtClean="0">
                <a:solidFill>
                  <a:schemeClr val="accent1"/>
                </a:solidFill>
              </a:rPr>
              <a:t>أنواع الغدد اللعابية</a:t>
            </a:r>
            <a:r>
              <a:rPr lang="ar-EG" b="1" dirty="0" smtClean="0">
                <a:solidFill>
                  <a:schemeClr val="accent1"/>
                </a:solidFill>
              </a:rPr>
              <a:t>  :</a:t>
            </a:r>
            <a:endParaRPr lang="en-US" dirty="0" smtClean="0">
              <a:solidFill>
                <a:schemeClr val="accent1"/>
              </a:solidFill>
            </a:endParaRPr>
          </a:p>
          <a:p>
            <a:r>
              <a:rPr lang="ar-SA" b="1" dirty="0" smtClean="0">
                <a:solidFill>
                  <a:schemeClr val="accent1"/>
                </a:solidFill>
              </a:rPr>
              <a:t>الغدد اللعابية</a:t>
            </a:r>
            <a:r>
              <a:rPr lang="ar-SA" dirty="0" smtClean="0">
                <a:solidFill>
                  <a:schemeClr val="accent1"/>
                </a:solidFill>
              </a:rPr>
              <a:t> </a:t>
            </a:r>
            <a:r>
              <a:rPr lang="en-US" dirty="0" smtClean="0">
                <a:solidFill>
                  <a:schemeClr val="accent1"/>
                </a:solidFill>
              </a:rPr>
              <a:t> Salivary gland </a:t>
            </a:r>
            <a:r>
              <a:rPr lang="ar-SA" dirty="0" smtClean="0"/>
              <a:t>هي غدد </a:t>
            </a:r>
            <a:r>
              <a:rPr lang="ar-SA" dirty="0" err="1" smtClean="0"/>
              <a:t>قنوية</a:t>
            </a:r>
            <a:r>
              <a:rPr lang="ar-SA" dirty="0" smtClean="0"/>
              <a:t> في الثدييات تفرز لعاب  وهي تكوينات صلبة تتكون من ملايين الخلايا الإفرازية وتسري بين هذه الخلايا قنوات رقيقة تجمع اللعاب وتحمله وتوجهه إلى قناة مفردة تقوم بدورها بحمل اللعاب إلى الفم</a:t>
            </a:r>
            <a:r>
              <a:rPr lang="en-US" dirty="0" smtClean="0"/>
              <a:t>.</a:t>
            </a:r>
            <a:r>
              <a:rPr lang="ar-EG"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a:bodyPr>
          <a:lstStyle/>
          <a:p>
            <a:pPr algn="r"/>
            <a:r>
              <a:rPr lang="ar-EG" sz="2800" b="1" dirty="0" smtClean="0">
                <a:solidFill>
                  <a:schemeClr val="accent1"/>
                </a:solidFill>
              </a:rPr>
              <a:t>ا</a:t>
            </a:r>
            <a:r>
              <a:rPr lang="ar-SA" sz="2800" b="1" dirty="0" smtClean="0">
                <a:solidFill>
                  <a:schemeClr val="accent1"/>
                </a:solidFill>
              </a:rPr>
              <a:t>لعملية الثانية:</a:t>
            </a:r>
            <a:endParaRPr lang="ar-EG" sz="2800" b="1" dirty="0">
              <a:solidFill>
                <a:schemeClr val="accent1"/>
              </a:solidFill>
            </a:endParaRPr>
          </a:p>
        </p:txBody>
      </p:sp>
      <p:sp>
        <p:nvSpPr>
          <p:cNvPr id="3" name="عنصر نائب للمحتوى 2"/>
          <p:cNvSpPr>
            <a:spLocks noGrp="1"/>
          </p:cNvSpPr>
          <p:nvPr>
            <p:ph idx="1"/>
          </p:nvPr>
        </p:nvSpPr>
        <p:spPr>
          <a:xfrm>
            <a:off x="457200" y="1000108"/>
            <a:ext cx="8229600" cy="5126055"/>
          </a:xfrm>
        </p:spPr>
        <p:txBody>
          <a:bodyPr>
            <a:normAutofit fontScale="62500" lnSpcReduction="20000"/>
          </a:bodyPr>
          <a:lstStyle/>
          <a:p>
            <a:pPr rtl="0"/>
            <a:r>
              <a:rPr lang="ar-EG" dirty="0" smtClean="0"/>
              <a:t>      </a:t>
            </a:r>
            <a:r>
              <a:rPr lang="ar-SA" dirty="0" smtClean="0"/>
              <a:t>تركيب مكونات اللبن الأخرى بواسطة التمثيل الغذائي الخلوي، وهي تركيب مكونات اللبن الأخرى بواسطة التمثيل الغذائي الخلوي داخل </a:t>
            </a:r>
            <a:r>
              <a:rPr lang="ar-SA" dirty="0" err="1" smtClean="0"/>
              <a:t>الأسناخ</a:t>
            </a:r>
            <a:r>
              <a:rPr lang="ar-SA" dirty="0" smtClean="0"/>
              <a:t>، حيث تمر المواد الغذائية المستخدمة في تكوين اللبن من الدم خلال جدار الخلية. فقد وجد أن بروتينات اللبن تنتج من الترشيح والتركيب معًا، حيث أن </a:t>
            </a:r>
            <a:r>
              <a:rPr lang="ar-SA" dirty="0" err="1" smtClean="0"/>
              <a:t>الكازين</a:t>
            </a:r>
            <a:r>
              <a:rPr lang="ar-SA" dirty="0" smtClean="0"/>
              <a:t> </a:t>
            </a:r>
            <a:r>
              <a:rPr lang="ar-SA" dirty="0" err="1" smtClean="0"/>
              <a:t>واللاكتوالبيومين</a:t>
            </a:r>
            <a:r>
              <a:rPr lang="ar-SA" dirty="0" smtClean="0"/>
              <a:t> </a:t>
            </a:r>
            <a:r>
              <a:rPr lang="ar-SA" dirty="0" err="1" smtClean="0"/>
              <a:t>واللاكتوجلوبيولين</a:t>
            </a:r>
            <a:r>
              <a:rPr lang="ar-SA" dirty="0" smtClean="0"/>
              <a:t> غير موجودة في الدم، ولذلك يجب تركيبها من طلائع الأحماض </a:t>
            </a:r>
            <a:r>
              <a:rPr lang="ar-SA" dirty="0" err="1" smtClean="0"/>
              <a:t>الأمينية</a:t>
            </a:r>
            <a:r>
              <a:rPr lang="ar-SA" dirty="0" smtClean="0"/>
              <a:t> المتواجدة في الدم، وتمثل هذه البروتينات 94% تقريبًا من النيتروجين </a:t>
            </a:r>
            <a:r>
              <a:rPr lang="ar-SA" dirty="0" err="1" smtClean="0"/>
              <a:t>البروتيني</a:t>
            </a:r>
            <a:r>
              <a:rPr lang="ar-SA" dirty="0" smtClean="0"/>
              <a:t> في اللبن </a:t>
            </a:r>
            <a:r>
              <a:rPr lang="ar-SA" dirty="0" err="1" smtClean="0"/>
              <a:t>البقري</a:t>
            </a:r>
            <a:r>
              <a:rPr lang="ar-SA" dirty="0" smtClean="0"/>
              <a:t>. أما </a:t>
            </a:r>
            <a:r>
              <a:rPr lang="ar-SA" dirty="0" err="1" smtClean="0"/>
              <a:t>الجلوبيولينات</a:t>
            </a:r>
            <a:r>
              <a:rPr lang="ar-SA" dirty="0" smtClean="0"/>
              <a:t> المناعية </a:t>
            </a:r>
            <a:r>
              <a:rPr lang="ar-SA" dirty="0" err="1" smtClean="0"/>
              <a:t>وألبيومين</a:t>
            </a:r>
            <a:r>
              <a:rPr lang="ar-SA" dirty="0" smtClean="0"/>
              <a:t> </a:t>
            </a:r>
            <a:r>
              <a:rPr lang="ar-SA" dirty="0" err="1" smtClean="0"/>
              <a:t>السيرم</a:t>
            </a:r>
            <a:r>
              <a:rPr lang="ar-SA" dirty="0" smtClean="0"/>
              <a:t> فهي مصنفة في الدم واللبن، ولذلك نجد أن انتشارها ظاهريًَّا في اللبن لا يتغير عنه في الدم، أما </a:t>
            </a:r>
            <a:r>
              <a:rPr lang="ar-SA" dirty="0" err="1" smtClean="0"/>
              <a:t>الكربوهيدرات</a:t>
            </a:r>
            <a:r>
              <a:rPr lang="ar-SA" dirty="0" smtClean="0"/>
              <a:t> الأساسية في اللبن هي سكر اللاكتوز، والذي يتكون من جزيء جلوكوز وجزيء </a:t>
            </a:r>
            <a:r>
              <a:rPr lang="ar-SA" dirty="0" err="1" smtClean="0"/>
              <a:t>جالاكتوز</a:t>
            </a:r>
            <a:r>
              <a:rPr lang="ar-SA" dirty="0" smtClean="0"/>
              <a:t>، ويحتوي الدم على سكر الجلوكوز، أما اللاكتوز فلا يوجد في الدم، ولذلك يتم تركيبه في الغدة الثديية   </a:t>
            </a:r>
            <a:endParaRPr lang="en-US" dirty="0" smtClean="0"/>
          </a:p>
          <a:p>
            <a:pPr rtl="0"/>
            <a:r>
              <a:rPr lang="en-US" dirty="0" smtClean="0"/>
              <a:t>" (Mammary Tissues) </a:t>
            </a:r>
            <a:r>
              <a:rPr lang="ar-SA" dirty="0" smtClean="0"/>
              <a:t>وقد وجد أن الجلوكوز يتم أخذه بواسطة "الأنسجة الثديية مما يؤدي إلى فقدان حوالي 25% من محتوى جلوكوز الدم الشرياني، من ناحية أخرى وجد أن حوالي 70-80% من الكربون في اللاكتوز، يتم الحصول عليه من "البلازما جلوكوز</a:t>
            </a:r>
            <a:r>
              <a:rPr lang="en-US" dirty="0" smtClean="0"/>
              <a:t>" (Plasma Glucose)</a:t>
            </a:r>
            <a:r>
              <a:rPr lang="ar-SA" dirty="0" smtClean="0"/>
              <a:t>، كما ينتج سكر اللاكتوز أيضًا من الأحماض </a:t>
            </a:r>
            <a:r>
              <a:rPr lang="ar-SA" dirty="0" err="1" smtClean="0"/>
              <a:t>الدهنية</a:t>
            </a:r>
            <a:r>
              <a:rPr lang="ar-SA" dirty="0" smtClean="0"/>
              <a:t> قصيرة السلسلة</a:t>
            </a:r>
            <a:r>
              <a:rPr lang="en-US" dirty="0" smtClean="0"/>
              <a:t> (Short- Chain Fatty Acids ). </a:t>
            </a:r>
            <a:r>
              <a:rPr lang="ar-SA" dirty="0" smtClean="0"/>
              <a:t>وبالنسبة للدهن فقد وجد أن 75% من دهن اللبن</a:t>
            </a:r>
            <a:r>
              <a:rPr lang="en-US" dirty="0" smtClean="0"/>
              <a:t> (Milk Fat) </a:t>
            </a:r>
            <a:r>
              <a:rPr lang="ar-SA" dirty="0" smtClean="0"/>
              <a:t>تقريبًا يصنع في الغدد الثديية،/ وفي </a:t>
            </a:r>
            <a:r>
              <a:rPr lang="ar-SA" dirty="0" err="1" smtClean="0"/>
              <a:t>المجترات</a:t>
            </a:r>
            <a:r>
              <a:rPr lang="en-US" dirty="0" smtClean="0"/>
              <a:t> (Ruminants) </a:t>
            </a:r>
            <a:r>
              <a:rPr lang="ar-SA" dirty="0" smtClean="0"/>
              <a:t>يكوّن </a:t>
            </a:r>
            <a:r>
              <a:rPr lang="ar-SA" dirty="0" err="1" smtClean="0"/>
              <a:t>الخلات</a:t>
            </a:r>
            <a:r>
              <a:rPr lang="en-US" dirty="0" smtClean="0"/>
              <a:t> (Acetate) </a:t>
            </a:r>
            <a:r>
              <a:rPr lang="ar-SA" dirty="0" smtClean="0"/>
              <a:t>وهي الطلائع الأساسية للأحماض </a:t>
            </a:r>
            <a:r>
              <a:rPr lang="ar-SA" dirty="0" err="1" smtClean="0"/>
              <a:t>الدهنية</a:t>
            </a:r>
            <a:r>
              <a:rPr lang="ar-SA" dirty="0" smtClean="0"/>
              <a:t> ذات سلسلة الكربون الطويلة</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a:bodyPr>
          <a:lstStyle/>
          <a:p>
            <a:pPr algn="r"/>
            <a:r>
              <a:rPr lang="ar-EG" sz="2800" b="1" dirty="0" smtClean="0">
                <a:solidFill>
                  <a:schemeClr val="accent1"/>
                </a:solidFill>
              </a:rPr>
              <a:t>أ - </a:t>
            </a:r>
            <a:r>
              <a:rPr lang="ar-SA" sz="2800" b="1" dirty="0" smtClean="0">
                <a:solidFill>
                  <a:schemeClr val="accent1"/>
                </a:solidFill>
              </a:rPr>
              <a:t>مراحل تكوين اللبن</a:t>
            </a:r>
            <a:r>
              <a:rPr lang="ar-SA" sz="2800" dirty="0" smtClean="0">
                <a:solidFill>
                  <a:schemeClr val="accent1"/>
                </a:solidFill>
              </a:rPr>
              <a:t>:</a:t>
            </a:r>
            <a:endParaRPr lang="ar-EG" sz="2800" dirty="0">
              <a:solidFill>
                <a:schemeClr val="accent1"/>
              </a:solidFill>
            </a:endParaRPr>
          </a:p>
        </p:txBody>
      </p:sp>
      <p:sp>
        <p:nvSpPr>
          <p:cNvPr id="3" name="عنصر نائب للمحتوى 2"/>
          <p:cNvSpPr>
            <a:spLocks noGrp="1"/>
          </p:cNvSpPr>
          <p:nvPr>
            <p:ph idx="1"/>
          </p:nvPr>
        </p:nvSpPr>
        <p:spPr>
          <a:xfrm>
            <a:off x="457200" y="928670"/>
            <a:ext cx="8229600" cy="5197493"/>
          </a:xfrm>
        </p:spPr>
        <p:txBody>
          <a:bodyPr>
            <a:normAutofit fontScale="47500" lnSpcReduction="20000"/>
          </a:bodyPr>
          <a:lstStyle/>
          <a:p>
            <a:pPr rtl="0"/>
            <a:r>
              <a:rPr lang="en-US" dirty="0" smtClean="0"/>
              <a:t>-</a:t>
            </a:r>
            <a:r>
              <a:rPr lang="ar-EG" dirty="0" smtClean="0"/>
              <a:t>          </a:t>
            </a:r>
            <a:r>
              <a:rPr lang="ar-SA" dirty="0" smtClean="0"/>
              <a:t>أثبتت الأبحاث عن طريق استخدام النظائر المشعة داخل الضرع، أن أهم المكونات الخاصة باللبن يتم تخليقها داخل الضرع في الأبقار. وهناك كثير من مكونات اللبن لم يتم التعرف على طريقة تخليقها في اللبن حتى الآن، وبعض العلماء يعتقد أن هذه المكونات يتم تخليقها على مراحل متتالية ومعقدة من الصعب تتبعها حتى الآن. وفي الواقع فإن عملية انتقال المكونات من الدم إلى اللبن تخضع إلى عدة عوامل منها: ألا يزيد ضغط اللبن داخل </a:t>
            </a:r>
            <a:r>
              <a:rPr lang="ar-SA" dirty="0" err="1" smtClean="0"/>
              <a:t>البصيلات</a:t>
            </a:r>
            <a:r>
              <a:rPr lang="ar-SA" dirty="0" smtClean="0"/>
              <a:t> عن ضغط الدم داخل الشرايين المغذية لها، وذلك لضمان استمرارية انتقال المكونات من الدم إلى اللبن بطريقة طبيعية. وتعتبر عملية الضغط داخل </a:t>
            </a:r>
            <a:r>
              <a:rPr lang="ar-SA" dirty="0" err="1" smtClean="0"/>
              <a:t>البصيلات</a:t>
            </a:r>
            <a:r>
              <a:rPr lang="ar-SA" dirty="0" smtClean="0"/>
              <a:t>، من الأمور الهامة </a:t>
            </a:r>
            <a:r>
              <a:rPr lang="en-US" dirty="0" smtClean="0"/>
              <a:t> </a:t>
            </a:r>
            <a:r>
              <a:rPr lang="ar-SA" dirty="0" smtClean="0"/>
              <a:t>لتي </a:t>
            </a:r>
            <a:r>
              <a:rPr lang="ar-SA" dirty="0" err="1" smtClean="0"/>
              <a:t>تؤثربطريقة</a:t>
            </a:r>
            <a:r>
              <a:rPr lang="ar-SA" dirty="0" smtClean="0"/>
              <a:t> مباشرة أو غير مباشرة على سرعة عملية الحليب في المزار</a:t>
            </a:r>
            <a:r>
              <a:rPr lang="ar-EG" dirty="0" smtClean="0"/>
              <a:t>ع</a:t>
            </a:r>
            <a:endParaRPr lang="en-US" dirty="0" smtClean="0"/>
          </a:p>
          <a:p>
            <a:pPr rtl="0"/>
            <a:endParaRPr lang="ar-EG" b="1" dirty="0" smtClean="0"/>
          </a:p>
          <a:p>
            <a:pPr rtl="0"/>
            <a:r>
              <a:rPr lang="ar-EG" sz="4200" b="1" dirty="0" smtClean="0">
                <a:solidFill>
                  <a:schemeClr val="accent1"/>
                </a:solidFill>
              </a:rPr>
              <a:t>ب0 </a:t>
            </a:r>
            <a:r>
              <a:rPr lang="ar-SA" sz="4200" b="1" dirty="0" smtClean="0">
                <a:solidFill>
                  <a:schemeClr val="accent1"/>
                </a:solidFill>
              </a:rPr>
              <a:t>مرحلة إفراز اللبن: </a:t>
            </a:r>
            <a:r>
              <a:rPr lang="ar-SA" dirty="0" smtClean="0"/>
              <a:t>تقوم الحويصلات اللبنية بإفراز اللبن، وفيها يفرز اللبن من </a:t>
            </a:r>
            <a:r>
              <a:rPr lang="ar-SA" dirty="0" err="1" smtClean="0"/>
              <a:t>سيتوبلازم</a:t>
            </a:r>
            <a:r>
              <a:rPr lang="ar-SA" dirty="0" smtClean="0"/>
              <a:t> الخلايا المبطنة للحويصلات اللبنية إلى فراغ الحويصلات، ويتم الإفراز تحت تأثير </a:t>
            </a:r>
            <a:r>
              <a:rPr lang="ar-SA" dirty="0" err="1" smtClean="0"/>
              <a:t>هرمونات</a:t>
            </a:r>
            <a:r>
              <a:rPr lang="ar-SA" dirty="0" smtClean="0"/>
              <a:t> </a:t>
            </a:r>
            <a:r>
              <a:rPr lang="ar-SA" dirty="0" err="1" smtClean="0"/>
              <a:t>البرولاكتين</a:t>
            </a:r>
            <a:r>
              <a:rPr lang="ar-SA" dirty="0" smtClean="0"/>
              <a:t> </a:t>
            </a:r>
            <a:r>
              <a:rPr lang="ar-SA" dirty="0" err="1" smtClean="0"/>
              <a:t>والإستروجين</a:t>
            </a:r>
            <a:r>
              <a:rPr lang="ar-SA" dirty="0" smtClean="0"/>
              <a:t> </a:t>
            </a:r>
            <a:r>
              <a:rPr lang="ar-SA" dirty="0" err="1" smtClean="0"/>
              <a:t>والبروجسترون</a:t>
            </a:r>
            <a:r>
              <a:rPr lang="ar-SA" dirty="0" smtClean="0"/>
              <a:t> وبعض </a:t>
            </a:r>
            <a:r>
              <a:rPr lang="ar-SA" dirty="0" err="1" smtClean="0"/>
              <a:t>الإسترولات</a:t>
            </a:r>
            <a:r>
              <a:rPr lang="ar-SA" dirty="0" smtClean="0"/>
              <a:t> </a:t>
            </a:r>
            <a:r>
              <a:rPr lang="ar-SA" dirty="0" err="1" smtClean="0"/>
              <a:t>المفرزة</a:t>
            </a:r>
            <a:r>
              <a:rPr lang="ar-SA" dirty="0" smtClean="0"/>
              <a:t> من غدة فوق الكلية بالإضافة إلى هرمون </a:t>
            </a:r>
            <a:r>
              <a:rPr lang="ar-SA" dirty="0" err="1" smtClean="0"/>
              <a:t>الثيروكسين</a:t>
            </a:r>
            <a:r>
              <a:rPr lang="ar-SA" dirty="0" smtClean="0"/>
              <a:t>. ومن أهم العوامل التي تقلل أو تمنع إفراز اللبن أثناء الحمل، هو زيادة نسبة </a:t>
            </a:r>
            <a:r>
              <a:rPr lang="ar-SA" dirty="0" err="1" smtClean="0"/>
              <a:t>الإستروجينات</a:t>
            </a:r>
            <a:r>
              <a:rPr lang="ar-SA" dirty="0" smtClean="0"/>
              <a:t> </a:t>
            </a:r>
            <a:r>
              <a:rPr lang="ar-SA" dirty="0" err="1" smtClean="0"/>
              <a:t>المشيمية</a:t>
            </a:r>
            <a:r>
              <a:rPr lang="ar-SA" dirty="0" smtClean="0"/>
              <a:t> أثناء الحمل</a:t>
            </a:r>
            <a:r>
              <a:rPr lang="en-US" dirty="0" smtClean="0"/>
              <a:t>..</a:t>
            </a:r>
          </a:p>
          <a:p>
            <a:endParaRPr lang="ar-EG" b="1" dirty="0" smtClean="0"/>
          </a:p>
          <a:p>
            <a:r>
              <a:rPr lang="ar-EG" sz="3800" b="1" dirty="0" smtClean="0">
                <a:solidFill>
                  <a:schemeClr val="accent1"/>
                </a:solidFill>
              </a:rPr>
              <a:t>ج</a:t>
            </a:r>
            <a:r>
              <a:rPr lang="ar-SA" sz="3800" b="1" dirty="0" smtClean="0">
                <a:solidFill>
                  <a:schemeClr val="accent1"/>
                </a:solidFill>
              </a:rPr>
              <a:t>ـ- </a:t>
            </a:r>
            <a:r>
              <a:rPr lang="ar-EG" sz="3800" b="1" dirty="0" smtClean="0">
                <a:solidFill>
                  <a:schemeClr val="accent1"/>
                </a:solidFill>
              </a:rPr>
              <a:t> </a:t>
            </a:r>
            <a:r>
              <a:rPr lang="ar-SA" sz="3800" b="1" dirty="0" smtClean="0">
                <a:solidFill>
                  <a:schemeClr val="accent1"/>
                </a:solidFill>
              </a:rPr>
              <a:t>مرحلة إخراج اللبن: </a:t>
            </a:r>
            <a:r>
              <a:rPr lang="ar-SA" dirty="0" smtClean="0"/>
              <a:t>وفي هذه المرحلة، يبدأ خروج اللبن من القنوات اللبنية والفجوات </a:t>
            </a:r>
            <a:r>
              <a:rPr lang="ar-SA" dirty="0" err="1" smtClean="0"/>
              <a:t>الحويصلية</a:t>
            </a:r>
            <a:r>
              <a:rPr lang="ar-SA" dirty="0" smtClean="0"/>
              <a:t> (مخزن الضرع) عن طريق الحلمات إلى خارج الضرع. وتنظم عملية الإخراج هذه العضلات اللاإرادية المبطنة للقنوات اللبنية، والتي تقع بدورها تحت تأثير هرمون </a:t>
            </a:r>
            <a:r>
              <a:rPr lang="ar-SA" dirty="0" err="1" smtClean="0"/>
              <a:t>الأكسيتوتسين</a:t>
            </a:r>
            <a:r>
              <a:rPr lang="en-US" dirty="0" smtClean="0"/>
              <a:t> (</a:t>
            </a:r>
            <a:r>
              <a:rPr lang="en-US" dirty="0" err="1" smtClean="0"/>
              <a:t>Oxytocine</a:t>
            </a:r>
            <a:r>
              <a:rPr lang="en-US" dirty="0" smtClean="0"/>
              <a:t>) </a:t>
            </a:r>
            <a:r>
              <a:rPr lang="ar-SA" dirty="0" smtClean="0"/>
              <a:t>والذي يفرز من الفص الخلفي للغدة النخامية. ويحتاج تفريغ اللبن من الضرع إلى رفع الضغط الداخلي للغدة اللبنية وفتح قناة الحلمة. وتتم هذه العملية بتأثير الجهاز العصبي والهرموني للحيوان، حيث يبدأ بتعرض الحيوان -عادة- للمنبهات المختلفة المصاحبة لعملية الحلب (مثل أصوات جرادل الحليب أو ماكينة الحليب الآلي أو صوت الحلاب وخلافه مما يصاحب عملية الحليب وسبق أن تعوّد عليها الحيوان) ينقل تأثير هذه المنبهات إلى </a:t>
            </a:r>
            <a:r>
              <a:rPr lang="ar-SA" dirty="0" err="1" smtClean="0"/>
              <a:t>الهيبوثالاموث</a:t>
            </a:r>
            <a:r>
              <a:rPr lang="ar-SA" dirty="0" smtClean="0"/>
              <a:t> الذي ينقلها عن طريق الألياف العصبية إلى النخامية الخلفية التي تفرز بدورها هرمون </a:t>
            </a:r>
            <a:r>
              <a:rPr lang="ar-SA" dirty="0" err="1" smtClean="0"/>
              <a:t>الأوكسيتوتسين</a:t>
            </a:r>
            <a:r>
              <a:rPr lang="ar-SA" dirty="0" smtClean="0"/>
              <a:t> في الدم. يصل هذا الهرمون الأخير إلى الخلايا المغلفة </a:t>
            </a:r>
            <a:r>
              <a:rPr lang="ar-SA" dirty="0" err="1" smtClean="0"/>
              <a:t>للبصيلات</a:t>
            </a:r>
            <a:r>
              <a:rPr lang="ar-SA" dirty="0" smtClean="0"/>
              <a:t> التي تنقبض لتفرغ محتوياتها في الغدة اللبنية، مما يزيد من الضغط داخل الغدة ويدفع اللبن، بالتالي نتيجة عملية الحلب وفتح قناة الحلمة إلى الخارج. وفي حالة انزعاج الحيوان نتيجة أي مؤثر خارجي، فإن ذلك يؤدي إلى انخفاض</a:t>
            </a:r>
            <a:r>
              <a:rPr lang="en-US" dirty="0" smtClean="0"/>
              <a:t>  </a:t>
            </a:r>
            <a:endParaRPr lang="ar-EG" dirty="0" smtClean="0"/>
          </a:p>
          <a:p>
            <a:r>
              <a:rPr lang="ar-SA" dirty="0" smtClean="0"/>
              <a:t>الضغط داخل الغدة اللبنية مما يستحيل معه تفريغ الضرع للبن. ويرجع ذلك إلى إفراز هرمون الأدرينالين الذي يؤثر على خفض الضغط الداخلي للغدة. وعادة ما يزول إفراز هذا الهرمون بزوال المؤثر، حيث يعود الضغط داخل الغدة إلى ما كان عليه في الحالة الطبيعية   </a:t>
            </a:r>
            <a:endParaRPr lang="en-US" dirty="0" smtClean="0"/>
          </a:p>
          <a:p>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p:spPr>
        <p:txBody>
          <a:bodyPr>
            <a:normAutofit/>
          </a:bodyPr>
          <a:lstStyle/>
          <a:p>
            <a:pPr algn="r"/>
            <a:r>
              <a:rPr lang="ar-SA" sz="3200" dirty="0" smtClean="0">
                <a:solidFill>
                  <a:schemeClr val="tx2"/>
                </a:solidFill>
              </a:rPr>
              <a:t>الكمية الموصوفة</a:t>
            </a:r>
            <a:r>
              <a:rPr lang="ar-EG" sz="3200" dirty="0" smtClean="0">
                <a:solidFill>
                  <a:schemeClr val="tx2"/>
                </a:solidFill>
              </a:rPr>
              <a:t>    :</a:t>
            </a:r>
            <a:endParaRPr lang="ar-EG" sz="3200" dirty="0">
              <a:solidFill>
                <a:schemeClr val="tx2"/>
              </a:solidFill>
            </a:endParaRPr>
          </a:p>
        </p:txBody>
      </p:sp>
      <p:sp>
        <p:nvSpPr>
          <p:cNvPr id="3" name="عنصر نائب للمحتوى 2"/>
          <p:cNvSpPr>
            <a:spLocks noGrp="1"/>
          </p:cNvSpPr>
          <p:nvPr>
            <p:ph idx="1"/>
          </p:nvPr>
        </p:nvSpPr>
        <p:spPr>
          <a:xfrm>
            <a:off x="457200" y="1000108"/>
            <a:ext cx="8229600" cy="5126055"/>
          </a:xfrm>
        </p:spPr>
        <p:txBody>
          <a:bodyPr>
            <a:normAutofit fontScale="85000" lnSpcReduction="10000"/>
          </a:bodyPr>
          <a:lstStyle/>
          <a:p>
            <a:pPr fontAlgn="base"/>
            <a:r>
              <a:rPr lang="ar-SA" dirty="0" smtClean="0"/>
              <a:t>       إن معدل الحصص اليومية من مشتقات الحليب القليلة الدسم </a:t>
            </a:r>
            <a:r>
              <a:rPr lang="ar-SA" dirty="0" err="1" smtClean="0"/>
              <a:t>مئتي</a:t>
            </a:r>
            <a:r>
              <a:rPr lang="ar-SA" dirty="0" smtClean="0"/>
              <a:t> </a:t>
            </a:r>
            <a:r>
              <a:rPr lang="ar-SA" dirty="0" err="1" smtClean="0"/>
              <a:t>ملليليتر</a:t>
            </a:r>
            <a:r>
              <a:rPr lang="ar-SA" dirty="0" smtClean="0"/>
              <a:t> من الحليب أو أربعين غراماً من </a:t>
            </a:r>
            <a:r>
              <a:rPr lang="ar-SA" dirty="0" err="1" smtClean="0"/>
              <a:t>جبنة</a:t>
            </a:r>
            <a:r>
              <a:rPr lang="ar-SA" dirty="0" smtClean="0"/>
              <a:t> </a:t>
            </a:r>
            <a:r>
              <a:rPr lang="ar-SA" dirty="0" err="1" smtClean="0"/>
              <a:t>الشدر</a:t>
            </a:r>
            <a:r>
              <a:rPr lang="ar-SA" dirty="0" smtClean="0"/>
              <a:t> الأبيض أو الأصفر أو كوب صغير من اللبن أو </a:t>
            </a:r>
            <a:r>
              <a:rPr lang="ar-SA" dirty="0" err="1" smtClean="0"/>
              <a:t>الجبنة</a:t>
            </a:r>
            <a:r>
              <a:rPr lang="ar-SA" dirty="0" smtClean="0"/>
              <a:t> البيضاء </a:t>
            </a:r>
            <a:endParaRPr lang="en-US" dirty="0" smtClean="0"/>
          </a:p>
          <a:p>
            <a:pPr fontAlgn="base"/>
            <a:endParaRPr lang="en-US" b="1" dirty="0" smtClean="0">
              <a:solidFill>
                <a:schemeClr val="tx2"/>
              </a:solidFill>
            </a:endParaRPr>
          </a:p>
          <a:p>
            <a:pPr fontAlgn="base"/>
            <a:r>
              <a:rPr lang="en-US" b="1" dirty="0" smtClean="0">
                <a:solidFill>
                  <a:schemeClr val="tx2"/>
                </a:solidFill>
              </a:rPr>
              <a:t>        </a:t>
            </a:r>
            <a:r>
              <a:rPr lang="ar-SA" b="1" dirty="0" smtClean="0">
                <a:solidFill>
                  <a:schemeClr val="tx2"/>
                </a:solidFill>
              </a:rPr>
              <a:t>الحليب ومنتجات الحليب  : </a:t>
            </a:r>
            <a:r>
              <a:rPr lang="en-US" dirty="0" smtClean="0"/>
              <a:t/>
            </a:r>
            <a:br>
              <a:rPr lang="en-US" dirty="0" smtClean="0"/>
            </a:br>
            <a:r>
              <a:rPr lang="ar-SA" dirty="0" smtClean="0"/>
              <a:t>       يزودنا الحليب ومنتجاته باثنين وستين في </a:t>
            </a:r>
            <a:r>
              <a:rPr lang="ar-SA" dirty="0" err="1" smtClean="0"/>
              <a:t>المئة</a:t>
            </a:r>
            <a:r>
              <a:rPr lang="ar-SA" dirty="0" smtClean="0"/>
              <a:t> من </a:t>
            </a:r>
            <a:r>
              <a:rPr lang="ar-SA" dirty="0" err="1" smtClean="0"/>
              <a:t>الك</a:t>
            </a:r>
            <a:r>
              <a:rPr lang="ar-EG" smtClean="0"/>
              <a:t>ا</a:t>
            </a:r>
            <a:r>
              <a:rPr lang="ar-SA" smtClean="0"/>
              <a:t>لسيوم</a:t>
            </a:r>
            <a:r>
              <a:rPr lang="ar-SA" dirty="0" smtClean="0"/>
              <a:t> الموجود في نظامنا الغذائي 0 وتظهر الدراسات العلمية الأخيرة أن خطر الإصابة بهشاشة  العظام يقل كلما زاد استهلاك الإنسان للحليب قبل سن الخامسة والعشرين 0 جدير بالذكر أن هشاشة  العظام يصيب واحدة من كل ثلاثة نساء مسبباً الكسور ، وخاصة في الورك0</a:t>
            </a:r>
            <a:r>
              <a:rPr lang="en-US" dirty="0" smtClean="0"/>
              <a:t/>
            </a:r>
            <a:br>
              <a:rPr lang="en-US" dirty="0" smtClean="0"/>
            </a:br>
            <a:r>
              <a:rPr lang="ar-SA" dirty="0" smtClean="0"/>
              <a:t>       ويحصل فقد المادة العظمية لدى الجميع ابتداء من سن الخامسة والثلاثين ، لذا تحتاج المرأة إلى كمية إضافية من الكالسيوم لتعوض ما تخسره أثناء الحمل أو حول سن اليأس 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Autofit/>
          </a:bodyPr>
          <a:lstStyle/>
          <a:p>
            <a:pPr algn="r" rtl="0"/>
            <a:r>
              <a:rPr lang="ar-SA" sz="3200" b="1" dirty="0" smtClean="0">
                <a:solidFill>
                  <a:schemeClr val="accent2"/>
                </a:solidFill>
              </a:rPr>
              <a:t>الغدد اللعابية الرئيسية</a:t>
            </a:r>
            <a:r>
              <a:rPr lang="ar-EG" sz="3200" b="1" dirty="0" smtClean="0">
                <a:solidFill>
                  <a:schemeClr val="accent2"/>
                </a:solidFill>
              </a:rPr>
              <a:t>  </a:t>
            </a:r>
            <a:endParaRPr lang="en-US" sz="3200" dirty="0">
              <a:solidFill>
                <a:schemeClr val="accent2"/>
              </a:solidFill>
            </a:endParaRPr>
          </a:p>
        </p:txBody>
      </p:sp>
      <p:sp>
        <p:nvSpPr>
          <p:cNvPr id="3" name="عنصر نائب للمحتوى 2"/>
          <p:cNvSpPr>
            <a:spLocks noGrp="1"/>
          </p:cNvSpPr>
          <p:nvPr>
            <p:ph idx="1"/>
          </p:nvPr>
        </p:nvSpPr>
        <p:spPr>
          <a:xfrm>
            <a:off x="457200" y="857232"/>
            <a:ext cx="8229600" cy="5268931"/>
          </a:xfrm>
        </p:spPr>
        <p:txBody>
          <a:bodyPr>
            <a:normAutofit fontScale="62500" lnSpcReduction="20000"/>
          </a:bodyPr>
          <a:lstStyle/>
          <a:p>
            <a:pPr rtl="0"/>
            <a:r>
              <a:rPr lang="ar-EG" b="1" dirty="0" smtClean="0"/>
              <a:t> </a:t>
            </a:r>
            <a:endParaRPr lang="en-US" dirty="0" smtClean="0"/>
          </a:p>
          <a:p>
            <a:pPr lvl="0" rtl="0"/>
            <a:r>
              <a:rPr lang="en-US" b="1" dirty="0" smtClean="0">
                <a:solidFill>
                  <a:schemeClr val="accent1"/>
                </a:solidFill>
              </a:rPr>
              <a:t>gland </a:t>
            </a:r>
            <a:r>
              <a:rPr lang="en-US" b="1" dirty="0" err="1" smtClean="0">
                <a:solidFill>
                  <a:schemeClr val="accent1"/>
                </a:solidFill>
              </a:rPr>
              <a:t>Partoid</a:t>
            </a:r>
            <a:r>
              <a:rPr lang="en-US" b="1" dirty="0" smtClean="0">
                <a:solidFill>
                  <a:schemeClr val="accent1"/>
                </a:solidFill>
              </a:rPr>
              <a:t>: </a:t>
            </a:r>
            <a:r>
              <a:rPr lang="ar-SA" b="1" dirty="0" smtClean="0">
                <a:solidFill>
                  <a:schemeClr val="accent1"/>
                </a:solidFill>
              </a:rPr>
              <a:t>الغدد النكفية</a:t>
            </a:r>
            <a:r>
              <a:rPr lang="en-US" b="1" dirty="0" smtClean="0">
                <a:solidFill>
                  <a:schemeClr val="accent1"/>
                </a:solidFill>
              </a:rPr>
              <a:t> </a:t>
            </a:r>
            <a:endParaRPr lang="en-US" dirty="0" smtClean="0">
              <a:solidFill>
                <a:schemeClr val="accent1"/>
              </a:solidFill>
            </a:endParaRPr>
          </a:p>
          <a:p>
            <a:pPr rtl="0"/>
            <a:r>
              <a:rPr lang="ar-SA" dirty="0" smtClean="0"/>
              <a:t>وزن الغدة 25جم , وتحتل المرتبة الأولى من الناحية الإفرازية . </a:t>
            </a:r>
            <a:r>
              <a:rPr lang="ar-SA" dirty="0" err="1" smtClean="0"/>
              <a:t>تتوضع</a:t>
            </a:r>
            <a:r>
              <a:rPr lang="ar-SA" dirty="0" smtClean="0"/>
              <a:t> على الناحية الخلفية للشعبة الصاعدة وتغطي جزء من العضلة الماضغة . قناتها هي ستنون</a:t>
            </a:r>
            <a:r>
              <a:rPr lang="en-US" dirty="0" smtClean="0"/>
              <a:t> </a:t>
            </a:r>
            <a:r>
              <a:rPr lang="en-US" dirty="0" err="1" smtClean="0"/>
              <a:t>Stenon’s</a:t>
            </a:r>
            <a:r>
              <a:rPr lang="en-US" dirty="0" smtClean="0"/>
              <a:t> duct </a:t>
            </a:r>
            <a:r>
              <a:rPr lang="ar-SA" dirty="0" smtClean="0"/>
              <a:t>تنفتح في دهليز الفم مقابل السطح </a:t>
            </a:r>
            <a:r>
              <a:rPr lang="ar-SA" dirty="0" err="1" smtClean="0"/>
              <a:t>الدهليزي</a:t>
            </a:r>
            <a:r>
              <a:rPr lang="ar-SA" dirty="0" smtClean="0"/>
              <a:t> للرحى الثانية العلوية . </a:t>
            </a:r>
            <a:r>
              <a:rPr lang="ar-SA" dirty="0" err="1" smtClean="0"/>
              <a:t>المفرز</a:t>
            </a:r>
            <a:r>
              <a:rPr lang="ar-SA" dirty="0" smtClean="0"/>
              <a:t> اللعابي الأساسي لها </a:t>
            </a:r>
            <a:r>
              <a:rPr lang="ar-SA" dirty="0" err="1" smtClean="0"/>
              <a:t>مفرز</a:t>
            </a:r>
            <a:r>
              <a:rPr lang="ar-SA" dirty="0" smtClean="0"/>
              <a:t> مصلي</a:t>
            </a:r>
            <a:r>
              <a:rPr lang="en-US" dirty="0" smtClean="0"/>
              <a:t> </a:t>
            </a:r>
          </a:p>
          <a:p>
            <a:pPr lvl="0" rtl="0"/>
            <a:r>
              <a:rPr lang="en-US" b="1" dirty="0" err="1" smtClean="0">
                <a:solidFill>
                  <a:schemeClr val="accent1"/>
                </a:solidFill>
              </a:rPr>
              <a:t>Submandibular</a:t>
            </a:r>
            <a:r>
              <a:rPr lang="en-US" b="1" dirty="0" smtClean="0">
                <a:solidFill>
                  <a:schemeClr val="accent1"/>
                </a:solidFill>
              </a:rPr>
              <a:t> gland  </a:t>
            </a:r>
            <a:r>
              <a:rPr lang="ar-SA" b="1" dirty="0" smtClean="0">
                <a:solidFill>
                  <a:schemeClr val="accent1"/>
                </a:solidFill>
              </a:rPr>
              <a:t>الغدد تحت الفك</a:t>
            </a:r>
            <a:endParaRPr lang="en-US" dirty="0" smtClean="0">
              <a:solidFill>
                <a:schemeClr val="accent1"/>
              </a:solidFill>
            </a:endParaRPr>
          </a:p>
          <a:p>
            <a:pPr rtl="0"/>
            <a:r>
              <a:rPr lang="ar-SA" dirty="0" err="1" smtClean="0"/>
              <a:t>تاتي</a:t>
            </a:r>
            <a:r>
              <a:rPr lang="ar-SA" dirty="0" smtClean="0"/>
              <a:t> بالمرتبة الثانية من الناحية الإفرازية وزنها 7جم. قناتها هي </a:t>
            </a:r>
            <a:r>
              <a:rPr lang="ar-SA" dirty="0" err="1" smtClean="0"/>
              <a:t>وارطون</a:t>
            </a:r>
            <a:r>
              <a:rPr lang="en-US" dirty="0" smtClean="0"/>
              <a:t> Wharton </a:t>
            </a:r>
            <a:r>
              <a:rPr lang="ar-SA" dirty="0" smtClean="0"/>
              <a:t>تنفتح في قاع الفم خلف القواطع السفلية . </a:t>
            </a:r>
            <a:r>
              <a:rPr lang="ar-SA" dirty="0" err="1" smtClean="0"/>
              <a:t>تتوضع</a:t>
            </a:r>
            <a:r>
              <a:rPr lang="ar-SA" dirty="0" smtClean="0"/>
              <a:t> تحت العضلة الضرسية اللامية المكونة لقاع الفم . وذلك ضمن مسكن خاص </a:t>
            </a:r>
            <a:r>
              <a:rPr lang="ar-SA" dirty="0" err="1" smtClean="0"/>
              <a:t>يتوضع</a:t>
            </a:r>
            <a:r>
              <a:rPr lang="ar-SA" dirty="0" smtClean="0"/>
              <a:t> على الناحية </a:t>
            </a:r>
            <a:r>
              <a:rPr lang="ar-SA" dirty="0" err="1" smtClean="0"/>
              <a:t>الأنسية</a:t>
            </a:r>
            <a:r>
              <a:rPr lang="ar-SA" dirty="0" smtClean="0"/>
              <a:t> لجسم الفك السفلي</a:t>
            </a:r>
            <a:r>
              <a:rPr lang="en-US" dirty="0" smtClean="0"/>
              <a:t> .</a:t>
            </a:r>
          </a:p>
          <a:p>
            <a:pPr lvl="0" rtl="0"/>
            <a:r>
              <a:rPr lang="en-US" b="1" dirty="0" smtClean="0">
                <a:solidFill>
                  <a:schemeClr val="accent1"/>
                </a:solidFill>
              </a:rPr>
              <a:t>sublingual gland </a:t>
            </a:r>
            <a:r>
              <a:rPr lang="ar-SA" b="1" dirty="0" smtClean="0">
                <a:solidFill>
                  <a:schemeClr val="accent1"/>
                </a:solidFill>
              </a:rPr>
              <a:t>الغدد تحت اللسان</a:t>
            </a:r>
            <a:r>
              <a:rPr lang="ar-EG" b="1" dirty="0" smtClean="0">
                <a:solidFill>
                  <a:schemeClr val="accent1"/>
                </a:solidFill>
              </a:rPr>
              <a:t>  </a:t>
            </a:r>
            <a:endParaRPr lang="en-US" dirty="0" smtClean="0">
              <a:solidFill>
                <a:schemeClr val="accent1"/>
              </a:solidFill>
            </a:endParaRPr>
          </a:p>
          <a:p>
            <a:pPr rtl="0"/>
            <a:r>
              <a:rPr lang="ar-SA" dirty="0" smtClean="0"/>
              <a:t>وزنها 3جم  </a:t>
            </a:r>
            <a:r>
              <a:rPr lang="ar-SA" dirty="0" err="1" smtClean="0"/>
              <a:t>تتوضع</a:t>
            </a:r>
            <a:r>
              <a:rPr lang="ar-SA" dirty="0" smtClean="0"/>
              <a:t> تحت الغشاء المخاطي المكون لقاع الفم . لها عدد كبير من القنوات يصل حتى 20 قناة أهمها هي </a:t>
            </a:r>
            <a:r>
              <a:rPr lang="ar-SA" dirty="0" err="1" smtClean="0"/>
              <a:t>ريفينوس</a:t>
            </a:r>
            <a:r>
              <a:rPr lang="en-US" dirty="0" smtClean="0"/>
              <a:t> </a:t>
            </a:r>
            <a:r>
              <a:rPr lang="en-US" dirty="0" err="1" smtClean="0"/>
              <a:t>Rivenus</a:t>
            </a:r>
            <a:r>
              <a:rPr lang="en-US" dirty="0" smtClean="0"/>
              <a:t> </a:t>
            </a:r>
            <a:r>
              <a:rPr lang="ar-SA" dirty="0" smtClean="0"/>
              <a:t>وقد تجتمع هذه القنوات ضمن قناة واحدة هي </a:t>
            </a:r>
            <a:r>
              <a:rPr lang="ar-SA" dirty="0" err="1" smtClean="0"/>
              <a:t>بارتولاين</a:t>
            </a:r>
            <a:r>
              <a:rPr lang="en-US" dirty="0" smtClean="0"/>
              <a:t> </a:t>
            </a:r>
            <a:r>
              <a:rPr lang="en-US" dirty="0" err="1" smtClean="0"/>
              <a:t>Bartolin’s</a:t>
            </a:r>
            <a:r>
              <a:rPr lang="en-US" dirty="0" smtClean="0"/>
              <a:t> duct </a:t>
            </a:r>
            <a:r>
              <a:rPr lang="ar-SA" dirty="0" smtClean="0"/>
              <a:t>تنفتح في </a:t>
            </a:r>
            <a:r>
              <a:rPr lang="ar-SA" dirty="0" err="1" smtClean="0"/>
              <a:t>الطية</a:t>
            </a:r>
            <a:r>
              <a:rPr lang="ar-SA" dirty="0" smtClean="0"/>
              <a:t> تحت اللسانية أو تنفتح ضمن قناة </a:t>
            </a:r>
            <a:r>
              <a:rPr lang="ar-SA" dirty="0" err="1" smtClean="0"/>
              <a:t>وارطون</a:t>
            </a:r>
            <a:r>
              <a:rPr lang="en-US" dirty="0" smtClean="0"/>
              <a:t> .</a:t>
            </a:r>
          </a:p>
          <a:p>
            <a:pPr rtl="0"/>
            <a:r>
              <a:rPr lang="ar-SA" dirty="0" smtClean="0"/>
              <a:t>الغدد اللعابية الصغيرة</a:t>
            </a:r>
            <a:endParaRPr lang="en-US" dirty="0" smtClean="0"/>
          </a:p>
          <a:p>
            <a:r>
              <a:rPr lang="ar-SA" dirty="0" smtClean="0"/>
              <a:t>يتجاوز عددها 800 غدة تتوزع على الغشاء المخاطي الفموي عدا :اللثة الملتصقة – القسم الأمامي لقبة الحنك – القسم الأمامي لظهر اللسان</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39718"/>
          </a:xfrm>
        </p:spPr>
        <p:txBody>
          <a:bodyPr>
            <a:normAutofit fontScale="90000"/>
          </a:bodyPr>
          <a:lstStyle/>
          <a:p>
            <a:pPr algn="r"/>
            <a:r>
              <a:rPr lang="ar-EG" b="1" dirty="0" smtClean="0"/>
              <a:t/>
            </a:r>
            <a:br>
              <a:rPr lang="ar-EG" b="1" dirty="0" smtClean="0"/>
            </a:br>
            <a:r>
              <a:rPr lang="ar-SA" sz="3100" b="1" dirty="0" smtClean="0">
                <a:solidFill>
                  <a:schemeClr val="accent2"/>
                </a:solidFill>
              </a:rPr>
              <a:t>الغدد اللعابية الصغيرة</a:t>
            </a:r>
            <a:r>
              <a:rPr lang="en-US" dirty="0" smtClean="0"/>
              <a:t/>
            </a:r>
            <a:br>
              <a:rPr lang="en-US" dirty="0" smtClean="0"/>
            </a:br>
            <a:endParaRPr lang="ar-EG" dirty="0"/>
          </a:p>
        </p:txBody>
      </p:sp>
      <p:sp>
        <p:nvSpPr>
          <p:cNvPr id="3" name="عنصر نائب للمحتوى 2"/>
          <p:cNvSpPr>
            <a:spLocks noGrp="1"/>
          </p:cNvSpPr>
          <p:nvPr>
            <p:ph idx="1"/>
          </p:nvPr>
        </p:nvSpPr>
        <p:spPr>
          <a:xfrm>
            <a:off x="457200" y="928670"/>
            <a:ext cx="8229600" cy="5197493"/>
          </a:xfrm>
        </p:spPr>
        <p:txBody>
          <a:bodyPr>
            <a:normAutofit fontScale="77500" lnSpcReduction="20000"/>
          </a:bodyPr>
          <a:lstStyle/>
          <a:p>
            <a:pPr rtl="0"/>
            <a:r>
              <a:rPr lang="en-US" dirty="0" smtClean="0"/>
              <a:t>     </a:t>
            </a:r>
            <a:r>
              <a:rPr lang="ar-SA" dirty="0" smtClean="0"/>
              <a:t>يتجاوز عددها 800 غدة تتوزع على الغشاء المخاطي الفموي عدا :اللثة الملتصقة – القسم الأمامي لقبة الحنك – القسم الأمامي لظهر اللسان</a:t>
            </a:r>
            <a:endParaRPr lang="en-US" dirty="0" smtClean="0"/>
          </a:p>
          <a:p>
            <a:pPr rtl="0"/>
            <a:r>
              <a:rPr lang="en-US" b="1" dirty="0" smtClean="0"/>
              <a:t>: </a:t>
            </a:r>
            <a:r>
              <a:rPr lang="ar-SA" b="1" dirty="0" smtClean="0">
                <a:hlinkClick r:id="rId2" tooltip="الغدة تحت اللسانية (الصفحة غير موجودة)"/>
              </a:rPr>
              <a:t>الغدة تحت اللسانية</a:t>
            </a:r>
            <a:endParaRPr lang="en-US" dirty="0" smtClean="0"/>
          </a:p>
          <a:p>
            <a:pPr rtl="0"/>
            <a:r>
              <a:rPr lang="ar-SA" dirty="0" smtClean="0"/>
              <a:t>وتعتبر الغدد تحت اللسان أو اللسانية</a:t>
            </a:r>
            <a:r>
              <a:rPr lang="en-US" dirty="0" smtClean="0"/>
              <a:t> Sublingual gland </a:t>
            </a:r>
            <a:r>
              <a:rPr lang="ar-SA" dirty="0" smtClean="0"/>
              <a:t>وهي أصغر الغدد اللعابية وتوجد أسفل اللسان والذي يميزها عن الغدد اللعابية الأخرى أنها بدلا من أن تكون لها قناة كبيرة منفردة مثل الغدد </a:t>
            </a:r>
            <a:r>
              <a:rPr lang="ar-SA" dirty="0" err="1" smtClean="0"/>
              <a:t>النكيفية</a:t>
            </a:r>
            <a:r>
              <a:rPr lang="ar-SA" dirty="0" smtClean="0"/>
              <a:t> والغدد تحت الفك فإن لها صفا كاملا من القنوات الأصغر بكثير والتي تفتح في الفم على طول الحافة المستعرضة الصغرى الموجودة في أرضية الفم تحت اللسان</a:t>
            </a:r>
            <a:r>
              <a:rPr lang="en-US" dirty="0" smtClean="0"/>
              <a:t>.</a:t>
            </a:r>
          </a:p>
          <a:p>
            <a:pPr rtl="0"/>
            <a:r>
              <a:rPr lang="ar-SA" b="1" i="1" dirty="0" smtClean="0"/>
              <a:t>غدد </a:t>
            </a:r>
            <a:r>
              <a:rPr lang="ar-SA" b="1" i="1" dirty="0" err="1" smtClean="0"/>
              <a:t>فون</a:t>
            </a:r>
            <a:r>
              <a:rPr lang="ar-SA" b="1" i="1" dirty="0" smtClean="0"/>
              <a:t> </a:t>
            </a:r>
            <a:r>
              <a:rPr lang="ar-SA" b="1" i="1" dirty="0" err="1" smtClean="0"/>
              <a:t>إبنر</a:t>
            </a:r>
            <a:endParaRPr lang="en-US" b="1" i="1" dirty="0" smtClean="0"/>
          </a:p>
          <a:p>
            <a:pPr rtl="0"/>
            <a:r>
              <a:rPr lang="en-US" dirty="0" smtClean="0"/>
              <a:t>: </a:t>
            </a:r>
            <a:r>
              <a:rPr lang="ar-SA" u="sng" dirty="0" smtClean="0">
                <a:hlinkClick r:id="rId3" tooltip="غدد فون إبنر (الصفحة غير موجودة)"/>
              </a:rPr>
              <a:t>غدد </a:t>
            </a:r>
            <a:r>
              <a:rPr lang="ar-SA" u="sng" dirty="0" err="1" smtClean="0">
                <a:hlinkClick r:id="rId3" tooltip="غدد فون إبنر (الصفحة غير موجودة)"/>
              </a:rPr>
              <a:t>فون</a:t>
            </a:r>
            <a:r>
              <a:rPr lang="ar-SA" u="sng" dirty="0" smtClean="0">
                <a:hlinkClick r:id="rId3" tooltip="غدد فون إبنر (الصفحة غير موجودة)"/>
              </a:rPr>
              <a:t> </a:t>
            </a:r>
            <a:r>
              <a:rPr lang="ar-SA" u="sng" dirty="0" err="1" smtClean="0">
                <a:hlinkClick r:id="rId3" tooltip="غدد فون إبنر (الصفحة غير موجودة)"/>
              </a:rPr>
              <a:t>إبنر</a:t>
            </a:r>
            <a:endParaRPr lang="en-US" dirty="0" smtClean="0"/>
          </a:p>
          <a:p>
            <a:r>
              <a:rPr lang="ar-SA" dirty="0" smtClean="0"/>
              <a:t>غدد </a:t>
            </a:r>
            <a:r>
              <a:rPr lang="ar-SA" dirty="0" err="1" smtClean="0"/>
              <a:t>فون</a:t>
            </a:r>
            <a:r>
              <a:rPr lang="ar-SA" dirty="0" smtClean="0"/>
              <a:t> </a:t>
            </a:r>
            <a:r>
              <a:rPr lang="ar-SA" dirty="0" err="1" smtClean="0"/>
              <a:t>إبنر</a:t>
            </a:r>
            <a:r>
              <a:rPr lang="en-US" dirty="0" smtClean="0"/>
              <a:t> Von </a:t>
            </a:r>
            <a:r>
              <a:rPr lang="en-US" dirty="0" err="1" smtClean="0"/>
              <a:t>Ebner's</a:t>
            </a:r>
            <a:r>
              <a:rPr lang="en-US" dirty="0" smtClean="0"/>
              <a:t> glands </a:t>
            </a:r>
            <a:r>
              <a:rPr lang="ar-SA" dirty="0" smtClean="0"/>
              <a:t>تقع في</a:t>
            </a:r>
            <a:r>
              <a:rPr lang="en-US" dirty="0" smtClean="0"/>
              <a:t> </a:t>
            </a:r>
            <a:r>
              <a:rPr lang="en-US" u="sng" dirty="0" err="1" smtClean="0">
                <a:hlinkClick r:id="rId4" tooltip="Circumvallate papillae (الصفحة غير موجودة)"/>
              </a:rPr>
              <a:t>circumvallate</a:t>
            </a:r>
            <a:r>
              <a:rPr lang="en-US" u="sng" dirty="0" smtClean="0">
                <a:hlinkClick r:id="rId4" tooltip="Circumvallate papillae (الصفحة غير موجودة)"/>
              </a:rPr>
              <a:t> papillae</a:t>
            </a:r>
            <a:r>
              <a:rPr lang="en-US" dirty="0" smtClean="0"/>
              <a:t> of the tongue. </a:t>
            </a:r>
            <a:r>
              <a:rPr lang="ar-SA" dirty="0" smtClean="0"/>
              <a:t>وتفرز سائلاً</a:t>
            </a:r>
            <a:r>
              <a:rPr lang="en-US" dirty="0" smtClean="0"/>
              <a:t> a serous </a:t>
            </a:r>
            <a:r>
              <a:rPr lang="ar-SA" dirty="0" smtClean="0"/>
              <a:t>الذي يبدأ</a:t>
            </a:r>
            <a:r>
              <a:rPr lang="en-US" dirty="0" smtClean="0"/>
              <a:t> </a:t>
            </a:r>
            <a:r>
              <a:rPr lang="ar-SA" u="sng" dirty="0" err="1" smtClean="0">
                <a:hlinkClick r:id="rId5" tooltip="حلمهة"/>
              </a:rPr>
              <a:t>حلمهة</a:t>
            </a:r>
            <a:r>
              <a:rPr lang="en-US" dirty="0" smtClean="0"/>
              <a:t> </a:t>
            </a:r>
            <a:r>
              <a:rPr lang="ar-SA" dirty="0" smtClean="0"/>
              <a:t>الدهون. وهم عنصر أساسي في</a:t>
            </a:r>
            <a:r>
              <a:rPr lang="en-US" dirty="0" smtClean="0"/>
              <a:t> </a:t>
            </a:r>
            <a:r>
              <a:rPr lang="ar-SA" u="sng" dirty="0" smtClean="0">
                <a:hlinkClick r:id="rId6" tooltip="التذوق (الصفحة غير موجودة)"/>
              </a:rPr>
              <a:t>التذوق</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96842"/>
          </a:xfrm>
        </p:spPr>
        <p:txBody>
          <a:bodyPr>
            <a:normAutofit fontScale="90000"/>
          </a:bodyPr>
          <a:lstStyle/>
          <a:p>
            <a:endParaRPr lang="ar-EG" dirty="0"/>
          </a:p>
        </p:txBody>
      </p:sp>
      <p:pic>
        <p:nvPicPr>
          <p:cNvPr id="4" name="Picture 6" descr="http://marefa.org/images/0/0b/Salivary_glands%281%29.jpg"/>
          <p:cNvPicPr>
            <a:picLocks noGrp="1"/>
          </p:cNvPicPr>
          <p:nvPr>
            <p:ph idx="1"/>
          </p:nvPr>
        </p:nvPicPr>
        <p:blipFill>
          <a:blip r:embed="rId2"/>
          <a:srcRect/>
          <a:stretch>
            <a:fillRect/>
          </a:stretch>
        </p:blipFill>
        <p:spPr bwMode="auto">
          <a:xfrm>
            <a:off x="762000" y="214290"/>
            <a:ext cx="7620000" cy="621510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rmAutofit fontScale="90000"/>
          </a:bodyPr>
          <a:lstStyle/>
          <a:p>
            <a:pPr algn="r"/>
            <a:r>
              <a:rPr lang="ar-SA" b="1" dirty="0" smtClean="0">
                <a:solidFill>
                  <a:schemeClr val="accent2"/>
                </a:solidFill>
              </a:rPr>
              <a:t>مكونات اللعاب</a:t>
            </a:r>
            <a:endParaRPr lang="ar-EG" dirty="0">
              <a:solidFill>
                <a:schemeClr val="accent2"/>
              </a:solidFill>
            </a:endParaRPr>
          </a:p>
        </p:txBody>
      </p:sp>
      <p:sp>
        <p:nvSpPr>
          <p:cNvPr id="3" name="عنصر نائب للمحتوى 2"/>
          <p:cNvSpPr>
            <a:spLocks noGrp="1"/>
          </p:cNvSpPr>
          <p:nvPr>
            <p:ph idx="1"/>
          </p:nvPr>
        </p:nvSpPr>
        <p:spPr>
          <a:xfrm>
            <a:off x="457200" y="928670"/>
            <a:ext cx="8229600" cy="5197493"/>
          </a:xfrm>
        </p:spPr>
        <p:txBody>
          <a:bodyPr>
            <a:normAutofit fontScale="62500" lnSpcReduction="20000"/>
          </a:bodyPr>
          <a:lstStyle/>
          <a:p>
            <a:pPr rtl="0"/>
            <a:r>
              <a:rPr lang="ar-SA" b="1" dirty="0" smtClean="0"/>
              <a:t>يتكون اللعاب من 99% ماء</a:t>
            </a:r>
            <a:r>
              <a:rPr lang="en-US" b="1" dirty="0" smtClean="0"/>
              <a:t/>
            </a:r>
            <a:br>
              <a:rPr lang="en-US" b="1" dirty="0" smtClean="0"/>
            </a:br>
            <a:r>
              <a:rPr lang="en-US" dirty="0" smtClean="0"/>
              <a:t> </a:t>
            </a:r>
            <a:r>
              <a:rPr lang="ar-SA" dirty="0" smtClean="0"/>
              <a:t>من </a:t>
            </a:r>
            <a:r>
              <a:rPr lang="ar-SA" dirty="0" err="1" smtClean="0"/>
              <a:t>بوتاسيوم</a:t>
            </a:r>
            <a:r>
              <a:rPr lang="ar-SA" dirty="0" smtClean="0"/>
              <a:t> – </a:t>
            </a:r>
            <a:r>
              <a:rPr lang="ar-SA" dirty="0" err="1" smtClean="0"/>
              <a:t>كلور</a:t>
            </a:r>
            <a:r>
              <a:rPr lang="ar-SA" dirty="0" smtClean="0"/>
              <a:t> – كالسيوم – </a:t>
            </a:r>
            <a:r>
              <a:rPr lang="ar-SA" dirty="0" err="1" smtClean="0"/>
              <a:t>ماغنيسيوم</a:t>
            </a:r>
            <a:r>
              <a:rPr lang="ar-SA" dirty="0" smtClean="0"/>
              <a:t> – </a:t>
            </a:r>
            <a:r>
              <a:rPr lang="ar-SA" dirty="0" err="1" smtClean="0"/>
              <a:t>فلور</a:t>
            </a:r>
            <a:r>
              <a:rPr lang="ar-SA" dirty="0" smtClean="0"/>
              <a:t> - يود - فسفور- </a:t>
            </a:r>
            <a:r>
              <a:rPr lang="ar-SA" dirty="0" err="1" smtClean="0"/>
              <a:t>كورتيكوستيرويد</a:t>
            </a:r>
            <a:r>
              <a:rPr lang="ar-SA" dirty="0" smtClean="0"/>
              <a:t> – </a:t>
            </a:r>
            <a:r>
              <a:rPr lang="ar-SA" dirty="0" err="1" smtClean="0"/>
              <a:t>انزيمات</a:t>
            </a:r>
            <a:r>
              <a:rPr lang="ar-SA" dirty="0" smtClean="0"/>
              <a:t> </a:t>
            </a:r>
            <a:r>
              <a:rPr lang="ar-EG" dirty="0" smtClean="0"/>
              <a:t>1 % </a:t>
            </a:r>
            <a:r>
              <a:rPr lang="en-US" dirty="0" smtClean="0"/>
              <a:t>,  immunoglobulin</a:t>
            </a:r>
          </a:p>
          <a:p>
            <a:r>
              <a:rPr lang="ar-SA" dirty="0" smtClean="0"/>
              <a:t>     يحتوي اللعاب على صوديوم، </a:t>
            </a:r>
            <a:r>
              <a:rPr lang="ar-SA" dirty="0" err="1" smtClean="0"/>
              <a:t>وبوتاسيوم</a:t>
            </a:r>
            <a:r>
              <a:rPr lang="ar-SA" dirty="0" smtClean="0"/>
              <a:t>، وكالسيوم، </a:t>
            </a:r>
            <a:r>
              <a:rPr lang="ar-SA" dirty="0" err="1" smtClean="0"/>
              <a:t>ومغنزيوم</a:t>
            </a:r>
            <a:r>
              <a:rPr lang="ar-SA" dirty="0" smtClean="0"/>
              <a:t>، </a:t>
            </a:r>
            <a:r>
              <a:rPr lang="ar-SA" dirty="0" err="1" smtClean="0"/>
              <a:t>وكلور</a:t>
            </a:r>
            <a:r>
              <a:rPr lang="ar-SA" dirty="0" smtClean="0"/>
              <a:t> ، </a:t>
            </a:r>
            <a:r>
              <a:rPr lang="ar-SA" dirty="0" err="1" smtClean="0"/>
              <a:t>وبيكربونات</a:t>
            </a:r>
            <a:r>
              <a:rPr lang="ar-SA" dirty="0" smtClean="0"/>
              <a:t>، وفوسفات، </a:t>
            </a:r>
            <a:r>
              <a:rPr lang="ar-SA" dirty="0" err="1" smtClean="0"/>
              <a:t>وسولفا</a:t>
            </a:r>
            <a:r>
              <a:rPr lang="ar-SA" dirty="0" smtClean="0"/>
              <a:t>، ويود، </a:t>
            </a:r>
            <a:r>
              <a:rPr lang="ar-SA" dirty="0" err="1" smtClean="0"/>
              <a:t>وآزوت</a:t>
            </a:r>
            <a:r>
              <a:rPr lang="ar-SA" dirty="0" smtClean="0"/>
              <a:t>، </a:t>
            </a:r>
            <a:r>
              <a:rPr lang="ar-SA" dirty="0" err="1" smtClean="0"/>
              <a:t>وفلور</a:t>
            </a:r>
            <a:r>
              <a:rPr lang="ar-SA" dirty="0" smtClean="0"/>
              <a:t>، كما يحتوي اللعاب بروتين، وسكر، ومضادات حيوية، وأنزيمات </a:t>
            </a:r>
            <a:endParaRPr lang="ar-EG" dirty="0" smtClean="0"/>
          </a:p>
          <a:p>
            <a:r>
              <a:rPr lang="ar-EG" b="1" dirty="0" smtClean="0">
                <a:solidFill>
                  <a:schemeClr val="accent1"/>
                </a:solidFill>
              </a:rPr>
              <a:t>وظائف اللعاب</a:t>
            </a:r>
            <a:r>
              <a:rPr lang="ar-SA" b="1" dirty="0" smtClean="0">
                <a:solidFill>
                  <a:schemeClr val="accent1"/>
                </a:solidFill>
              </a:rPr>
              <a:t>  </a:t>
            </a:r>
            <a:endParaRPr lang="ar-EG" b="1" dirty="0" smtClean="0">
              <a:solidFill>
                <a:schemeClr val="accent1"/>
              </a:solidFill>
            </a:endParaRPr>
          </a:p>
          <a:p>
            <a:r>
              <a:rPr lang="ar-SA" dirty="0" smtClean="0"/>
              <a:t>  </a:t>
            </a:r>
            <a:r>
              <a:rPr lang="ar-SA" b="1" dirty="0" smtClean="0">
                <a:solidFill>
                  <a:schemeClr val="accent1"/>
                </a:solidFill>
              </a:rPr>
              <a:t>1- الوقاية  </a:t>
            </a:r>
            <a:r>
              <a:rPr lang="ar-EG" b="1" dirty="0" smtClean="0">
                <a:solidFill>
                  <a:schemeClr val="accent1"/>
                </a:solidFill>
              </a:rPr>
              <a:t>  </a:t>
            </a:r>
            <a:r>
              <a:rPr lang="ar-SA" dirty="0" smtClean="0"/>
              <a:t>يمكننا تصنيف اللعاب على انه الحاجز الميكانيكي الأول للوقاية من السموم والأجسام الغريبة وذلك </a:t>
            </a:r>
            <a:r>
              <a:rPr lang="ar-SA" dirty="0" err="1" smtClean="0"/>
              <a:t>لانه</a:t>
            </a:r>
            <a:r>
              <a:rPr lang="ar-SA" dirty="0" smtClean="0"/>
              <a:t> يعمل على تغطيه انسجه الفم</a:t>
            </a:r>
            <a:r>
              <a:rPr lang="en-US" b="1" dirty="0" smtClean="0"/>
              <a:t/>
            </a:r>
            <a:br>
              <a:rPr lang="en-US" b="1" dirty="0" smtClean="0"/>
            </a:br>
            <a:r>
              <a:rPr lang="en-US" dirty="0" smtClean="0"/>
              <a:t> </a:t>
            </a:r>
            <a:r>
              <a:rPr lang="en-US" b="1" dirty="0" smtClean="0">
                <a:solidFill>
                  <a:schemeClr val="accent1"/>
                </a:solidFill>
              </a:rPr>
              <a:t>  </a:t>
            </a:r>
            <a:r>
              <a:rPr lang="ar-EG" b="1" dirty="0" smtClean="0">
                <a:solidFill>
                  <a:schemeClr val="accent1"/>
                </a:solidFill>
              </a:rPr>
              <a:t>2- </a:t>
            </a:r>
            <a:r>
              <a:rPr lang="ar-SA" b="1" dirty="0" smtClean="0">
                <a:solidFill>
                  <a:schemeClr val="accent1"/>
                </a:solidFill>
              </a:rPr>
              <a:t>اللعاب يرطِّب سطح الفم الداخلي</a:t>
            </a:r>
            <a:r>
              <a:rPr lang="ar-SA" dirty="0" smtClean="0"/>
              <a:t>، ولولاه لتقشَّر السطح الداخلي، ولتشقق، ولفعلت الجراثيم فعلها الشنيع فيها .                                  </a:t>
            </a:r>
            <a:r>
              <a:rPr lang="en-US" dirty="0" smtClean="0"/>
              <a:t> </a:t>
            </a:r>
            <a:br>
              <a:rPr lang="en-US" dirty="0" smtClean="0"/>
            </a:br>
            <a:r>
              <a:rPr lang="en-US" dirty="0" smtClean="0"/>
              <a:t> </a:t>
            </a:r>
            <a:r>
              <a:rPr lang="ar-EG" b="1" dirty="0" smtClean="0">
                <a:solidFill>
                  <a:schemeClr val="accent1"/>
                </a:solidFill>
              </a:rPr>
              <a:t>3- </a:t>
            </a:r>
            <a:r>
              <a:rPr lang="ar-SA" b="1" dirty="0" smtClean="0">
                <a:solidFill>
                  <a:schemeClr val="accent1"/>
                </a:solidFill>
              </a:rPr>
              <a:t>يقوم اللعاب بترطيب اللقمة التي نأكلها وتلينيها</a:t>
            </a:r>
            <a:r>
              <a:rPr lang="ar-SA" dirty="0" smtClean="0"/>
              <a:t>، وعن طريق ترطيبها وتلينها يسهل مضغها وهضمها .                        </a:t>
            </a:r>
            <a:r>
              <a:rPr lang="en-US" dirty="0" smtClean="0"/>
              <a:t> </a:t>
            </a:r>
            <a:r>
              <a:rPr lang="en-US" b="1" dirty="0" smtClean="0">
                <a:solidFill>
                  <a:schemeClr val="accent1"/>
                </a:solidFill>
              </a:rPr>
              <a:t/>
            </a:r>
            <a:br>
              <a:rPr lang="en-US" b="1" dirty="0" smtClean="0">
                <a:solidFill>
                  <a:schemeClr val="accent1"/>
                </a:solidFill>
              </a:rPr>
            </a:br>
            <a:r>
              <a:rPr lang="en-US" b="1" dirty="0" smtClean="0">
                <a:solidFill>
                  <a:schemeClr val="accent1"/>
                </a:solidFill>
              </a:rPr>
              <a:t>  </a:t>
            </a:r>
            <a:r>
              <a:rPr lang="ar-EG" b="1" dirty="0" smtClean="0">
                <a:solidFill>
                  <a:schemeClr val="accent1"/>
                </a:solidFill>
              </a:rPr>
              <a:t>4- </a:t>
            </a:r>
            <a:r>
              <a:rPr lang="ar-SA" b="1" dirty="0" smtClean="0">
                <a:solidFill>
                  <a:schemeClr val="accent1"/>
                </a:solidFill>
              </a:rPr>
              <a:t>يقوم اللعاب بدور العصارة الهاضمة الأولية في الفم</a:t>
            </a:r>
            <a:r>
              <a:rPr lang="ar-SA" dirty="0" smtClean="0"/>
              <a:t>، من أكل الخبز وأبقاه في فمه مدةً طويلة، شعر بطعمٍ حلوٍ، وهذا دليل أن في اللعاب مواد هاضمة، عصارة هاضمة تحوِّل النشاء إلى سكر. </a:t>
            </a:r>
            <a:endParaRPr lang="ar-EG" dirty="0" smtClean="0"/>
          </a:p>
          <a:p>
            <a:r>
              <a:rPr lang="en-US" dirty="0" smtClean="0"/>
              <a:t>  </a:t>
            </a:r>
            <a:r>
              <a:rPr lang="ar-EG" b="1" dirty="0" smtClean="0">
                <a:solidFill>
                  <a:schemeClr val="accent1"/>
                </a:solidFill>
              </a:rPr>
              <a:t>5- </a:t>
            </a:r>
            <a:r>
              <a:rPr lang="ar-SA" b="1" dirty="0" smtClean="0">
                <a:solidFill>
                  <a:schemeClr val="accent1"/>
                </a:solidFill>
              </a:rPr>
              <a:t>يفيد اللعاب في الحديث، وفي حركة اللسان</a:t>
            </a:r>
            <a:r>
              <a:rPr lang="ar-SA" dirty="0" smtClean="0"/>
              <a:t>، تشترك في تكوين كل حرفٍ من الحروف سبعة عشر عضلة، واللسان هو لولب الكلام، ولولا اللعاب لما تمكن الإنسان من أن يتابع الحديث</a:t>
            </a:r>
            <a:r>
              <a:rPr lang="ar-EG" dirty="0" smtClean="0"/>
              <a:t>.</a:t>
            </a:r>
            <a:r>
              <a:rPr lang="en-US" dirty="0" smtClean="0"/>
              <a:t> </a:t>
            </a:r>
            <a:br>
              <a:rPr lang="en-US" dirty="0" smtClean="0"/>
            </a:br>
            <a:r>
              <a:rPr lang="ar-SA" dirty="0" smtClean="0"/>
              <a:t>                    ، </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pPr algn="r"/>
            <a:r>
              <a:rPr lang="ar-EG" sz="3100" dirty="0" smtClean="0"/>
              <a:t>6</a:t>
            </a:r>
            <a:r>
              <a:rPr lang="en-US" dirty="0" smtClean="0"/>
              <a:t> -</a:t>
            </a:r>
            <a:r>
              <a:rPr lang="ar-SA" sz="3100" dirty="0" smtClean="0"/>
              <a:t>ينظَّف اللعاب الفم من بقايا الطعام، </a:t>
            </a:r>
            <a:endParaRPr lang="ar-EG" dirty="0"/>
          </a:p>
        </p:txBody>
      </p:sp>
      <p:sp>
        <p:nvSpPr>
          <p:cNvPr id="3" name="عنصر نائب للمحتوى 2"/>
          <p:cNvSpPr>
            <a:spLocks noGrp="1"/>
          </p:cNvSpPr>
          <p:nvPr>
            <p:ph idx="1"/>
          </p:nvPr>
        </p:nvSpPr>
        <p:spPr>
          <a:xfrm>
            <a:off x="457200" y="928670"/>
            <a:ext cx="8229600" cy="5197493"/>
          </a:xfrm>
        </p:spPr>
        <p:txBody>
          <a:bodyPr>
            <a:normAutofit fontScale="85000" lnSpcReduction="10000"/>
          </a:bodyPr>
          <a:lstStyle/>
          <a:p>
            <a:r>
              <a:rPr lang="en-US" dirty="0" smtClean="0"/>
              <a:t> </a:t>
            </a:r>
            <a:r>
              <a:rPr lang="ar-EG" dirty="0" smtClean="0"/>
              <a:t>7- </a:t>
            </a:r>
            <a:r>
              <a:rPr lang="ar-SA" dirty="0" smtClean="0"/>
              <a:t>تزداد غزارة اللعاب عند تناول الشراب </a:t>
            </a:r>
            <a:r>
              <a:rPr lang="ar-SA" dirty="0" err="1" smtClean="0"/>
              <a:t>الحامضي</a:t>
            </a:r>
            <a:r>
              <a:rPr lang="ar-SA" dirty="0" smtClean="0"/>
              <a:t>، كل شرابٍ فيه تركيز، يحث التركيز في الشراب الغدد اللعابية على مزيدٍ من الإفراز، من أجل أن يتمدد هذا الشراب المكثف لئلا يؤذي</a:t>
            </a:r>
            <a:r>
              <a:rPr lang="ar-EG" dirty="0" smtClean="0"/>
              <a:t> .</a:t>
            </a:r>
            <a:r>
              <a:rPr lang="en-US" dirty="0" smtClean="0"/>
              <a:t> </a:t>
            </a:r>
            <a:br>
              <a:rPr lang="en-US" dirty="0" smtClean="0"/>
            </a:br>
            <a:r>
              <a:rPr lang="en-US" dirty="0" smtClean="0"/>
              <a:t> </a:t>
            </a:r>
            <a:r>
              <a:rPr lang="ar-SA" dirty="0" smtClean="0"/>
              <a:t>8- يسهم اللعاب بتسخين الطعام البارد عن طريق التبادل الحراري، ويسهم بتبريد الطعام الحار، ويسهم أيضاً بعملية بتحريك اللقمة في الفم، وأخطر من هذا كله أن في اللعاب مواد مضادة لنخر الأسنان، وفي اللعاب مواد مضادة للجراثيم، لأن الفم مفتوحٌ على الهواء الطلق، وهو بيئةٌ صالحةٌ جداً لنمو الجراثيم، لأن هذه البيئة فيها حرارة ورطوبة، هذان الشرطان في البيئة صالحان جداً لتكاثر الجراثيم، لذلك كان في اللعاب مادةً مضادةً للجراثيم التي من شأنها أن تقتلها في مهدها             </a:t>
            </a:r>
            <a:endParaRPr lang="en-US" dirty="0" smtClean="0"/>
          </a:p>
          <a:p>
            <a:r>
              <a:rPr lang="ar-SA" dirty="0" smtClean="0"/>
              <a:t>9</a:t>
            </a:r>
            <a:r>
              <a:rPr lang="ar-EG" dirty="0" smtClean="0"/>
              <a:t>- </a:t>
            </a:r>
            <a:r>
              <a:rPr lang="ar-SA" dirty="0" smtClean="0"/>
              <a:t>مضاد للبكتريا والميكروبات</a:t>
            </a:r>
            <a:r>
              <a:rPr lang="en-US" b="1" dirty="0" smtClean="0"/>
              <a:t> </a:t>
            </a:r>
            <a:r>
              <a:rPr lang="ar-SA" dirty="0" smtClean="0"/>
              <a:t>وذلك لاحتواء اللعاب على</a:t>
            </a:r>
            <a:r>
              <a:rPr lang="en-US" dirty="0" smtClean="0"/>
              <a:t> IMMUNOGLOBULIN</a:t>
            </a:r>
            <a:r>
              <a:rPr lang="ar-SA" dirty="0" smtClean="0"/>
              <a:t>  والذي يعمل على قتل الميكروبات</a:t>
            </a:r>
            <a:r>
              <a:rPr lang="ar-SA" b="1" dirty="0" smtClean="0"/>
              <a:t>    </a:t>
            </a:r>
            <a:endParaRPr lang="en-US" dirty="0" smtClean="0"/>
          </a:p>
          <a:p>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85728"/>
            <a:ext cx="8229600" cy="582594"/>
          </a:xfrm>
        </p:spPr>
        <p:txBody>
          <a:bodyPr>
            <a:normAutofit/>
          </a:bodyPr>
          <a:lstStyle/>
          <a:p>
            <a:pPr algn="r"/>
            <a:r>
              <a:rPr lang="ar-SA" sz="3200" b="1" dirty="0" smtClean="0">
                <a:solidFill>
                  <a:schemeClr val="accent1"/>
                </a:solidFill>
              </a:rPr>
              <a:t>الأمراض </a:t>
            </a:r>
            <a:r>
              <a:rPr lang="ar-SA" sz="3200" b="1" dirty="0" err="1" smtClean="0">
                <a:solidFill>
                  <a:schemeClr val="accent1"/>
                </a:solidFill>
              </a:rPr>
              <a:t>الشائعه</a:t>
            </a:r>
            <a:r>
              <a:rPr lang="ar-SA" sz="3200" b="1" dirty="0" smtClean="0">
                <a:solidFill>
                  <a:schemeClr val="accent1"/>
                </a:solidFill>
              </a:rPr>
              <a:t> و المتعلقة بالغدد </a:t>
            </a:r>
            <a:r>
              <a:rPr lang="ar-SA" sz="3200" b="1" dirty="0" err="1" smtClean="0">
                <a:solidFill>
                  <a:schemeClr val="accent1"/>
                </a:solidFill>
              </a:rPr>
              <a:t>اللعابيه</a:t>
            </a:r>
            <a:endParaRPr lang="ar-EG" sz="3200" dirty="0">
              <a:solidFill>
                <a:schemeClr val="accent1"/>
              </a:solidFill>
            </a:endParaRPr>
          </a:p>
        </p:txBody>
      </p:sp>
      <p:sp>
        <p:nvSpPr>
          <p:cNvPr id="3" name="عنصر نائب للمحتوى 2"/>
          <p:cNvSpPr>
            <a:spLocks noGrp="1"/>
          </p:cNvSpPr>
          <p:nvPr>
            <p:ph idx="1"/>
          </p:nvPr>
        </p:nvSpPr>
        <p:spPr>
          <a:xfrm>
            <a:off x="457200" y="1142984"/>
            <a:ext cx="8229600" cy="4983179"/>
          </a:xfrm>
        </p:spPr>
        <p:txBody>
          <a:bodyPr>
            <a:normAutofit fontScale="55000" lnSpcReduction="20000"/>
          </a:bodyPr>
          <a:lstStyle/>
          <a:p>
            <a:r>
              <a:rPr lang="en-US" b="1" i="1" dirty="0" smtClean="0">
                <a:solidFill>
                  <a:schemeClr val="accent2"/>
                </a:solidFill>
              </a:rPr>
              <a:t>Salivary calculi**</a:t>
            </a:r>
            <a:r>
              <a:rPr lang="en-US" b="1" dirty="0" smtClean="0"/>
              <a:t/>
            </a:r>
            <a:br>
              <a:rPr lang="en-US" b="1" dirty="0" smtClean="0"/>
            </a:br>
            <a:r>
              <a:rPr lang="ar-EG" b="1" dirty="0" smtClean="0"/>
              <a:t>    </a:t>
            </a:r>
            <a:r>
              <a:rPr lang="ar-SA" b="1" dirty="0" smtClean="0"/>
              <a:t>وهي عبارة عن </a:t>
            </a:r>
            <a:r>
              <a:rPr lang="ar-SA" b="1" dirty="0" err="1" smtClean="0"/>
              <a:t>حصوه</a:t>
            </a:r>
            <a:r>
              <a:rPr lang="ar-SA" b="1" dirty="0" smtClean="0"/>
              <a:t> تتكون في الغدة اللعابية أو في </a:t>
            </a:r>
            <a:r>
              <a:rPr lang="ar-SA" b="1" dirty="0" err="1" smtClean="0"/>
              <a:t>القناه</a:t>
            </a:r>
            <a:r>
              <a:rPr lang="ar-SA" b="1" dirty="0" smtClean="0"/>
              <a:t> </a:t>
            </a:r>
            <a:r>
              <a:rPr lang="ar-SA" b="1" dirty="0" err="1" smtClean="0"/>
              <a:t>الموصله</a:t>
            </a:r>
            <a:r>
              <a:rPr lang="ar-SA" b="1" dirty="0" smtClean="0"/>
              <a:t> للفم وتتكون نتيجة ترسب الكالسيوم والأملاح</a:t>
            </a:r>
            <a:r>
              <a:rPr lang="en-US" b="1" dirty="0" smtClean="0"/>
              <a:t/>
            </a:r>
            <a:br>
              <a:rPr lang="en-US" b="1" dirty="0" smtClean="0"/>
            </a:br>
            <a:r>
              <a:rPr lang="ar-SA" b="1" dirty="0" smtClean="0"/>
              <a:t>وتكون بنسبه 80% في  </a:t>
            </a:r>
            <a:r>
              <a:rPr lang="en-US" b="1" dirty="0" smtClean="0"/>
              <a:t> </a:t>
            </a:r>
            <a:r>
              <a:rPr lang="en-US" b="1" dirty="0" err="1" smtClean="0"/>
              <a:t>Submandibular</a:t>
            </a:r>
            <a:r>
              <a:rPr lang="en-US" b="1" dirty="0" smtClean="0"/>
              <a:t> gland</a:t>
            </a:r>
            <a:br>
              <a:rPr lang="en-US" b="1" dirty="0" smtClean="0"/>
            </a:br>
            <a:r>
              <a:rPr lang="ar-SA" b="1" dirty="0" smtClean="0"/>
              <a:t>و6%  في</a:t>
            </a:r>
            <a:r>
              <a:rPr lang="en-US" b="1" dirty="0" smtClean="0"/>
              <a:t> Parotid gland  </a:t>
            </a:r>
            <a:br>
              <a:rPr lang="en-US" b="1" dirty="0" smtClean="0"/>
            </a:br>
            <a:r>
              <a:rPr lang="ar-SA" b="1" dirty="0" smtClean="0"/>
              <a:t>و2%  في  </a:t>
            </a:r>
            <a:r>
              <a:rPr lang="en-US" b="1" dirty="0" smtClean="0"/>
              <a:t> Sublingual gland</a:t>
            </a:r>
            <a:br>
              <a:rPr lang="en-US" b="1" dirty="0" smtClean="0"/>
            </a:br>
            <a:r>
              <a:rPr lang="ar-SA" b="1" dirty="0" smtClean="0"/>
              <a:t>وتصيب الرجال أكثر من النساء</a:t>
            </a:r>
            <a:r>
              <a:rPr lang="en-US" b="1" dirty="0" smtClean="0"/>
              <a:t> </a:t>
            </a:r>
            <a:br>
              <a:rPr lang="en-US" b="1" dirty="0" smtClean="0"/>
            </a:br>
            <a:r>
              <a:rPr lang="ar-SA" b="1" i="1" u="sng" dirty="0" smtClean="0"/>
              <a:t>أعراضه</a:t>
            </a:r>
            <a:r>
              <a:rPr lang="en-US" b="1" i="1" u="sng" dirty="0" smtClean="0"/>
              <a:t>:</a:t>
            </a:r>
            <a:r>
              <a:rPr lang="en-US" b="1" dirty="0" smtClean="0"/>
              <a:t/>
            </a:r>
            <a:br>
              <a:rPr lang="en-US" b="1" dirty="0" smtClean="0"/>
            </a:br>
            <a:r>
              <a:rPr lang="ar-SA" b="1" dirty="0" smtClean="0"/>
              <a:t>الألم مصاحبه للتذوق</a:t>
            </a:r>
            <a:r>
              <a:rPr lang="en-US" b="1" dirty="0" smtClean="0"/>
              <a:t> </a:t>
            </a:r>
            <a:br>
              <a:rPr lang="en-US" b="1" dirty="0" smtClean="0"/>
            </a:br>
            <a:r>
              <a:rPr lang="ar-SA" b="1" dirty="0" smtClean="0"/>
              <a:t>تورم في الغدة</a:t>
            </a:r>
            <a:r>
              <a:rPr lang="en-US" b="1" dirty="0" smtClean="0"/>
              <a:t/>
            </a:r>
            <a:br>
              <a:rPr lang="en-US" b="1" dirty="0" smtClean="0"/>
            </a:br>
            <a:r>
              <a:rPr lang="ar-SA" b="1" dirty="0" smtClean="0"/>
              <a:t>ليست من مسببات جفاف الفم</a:t>
            </a:r>
            <a:r>
              <a:rPr lang="en-US" b="1" dirty="0" smtClean="0"/>
              <a:t/>
            </a:r>
            <a:br>
              <a:rPr lang="en-US" b="1" dirty="0" smtClean="0"/>
            </a:br>
            <a:r>
              <a:rPr lang="en-US" b="1" dirty="0" smtClean="0"/>
              <a:t/>
            </a:r>
            <a:br>
              <a:rPr lang="en-US" b="1" dirty="0" smtClean="0"/>
            </a:br>
            <a:r>
              <a:rPr lang="ar-SA" b="1" i="1" u="sng" dirty="0" smtClean="0"/>
              <a:t>العلاج</a:t>
            </a:r>
            <a:r>
              <a:rPr lang="en-US" b="1" i="1" u="sng" dirty="0" smtClean="0"/>
              <a:t>:-</a:t>
            </a:r>
            <a:r>
              <a:rPr lang="en-US" b="1" dirty="0" smtClean="0"/>
              <a:t/>
            </a:r>
            <a:br>
              <a:rPr lang="en-US" b="1" dirty="0" smtClean="0"/>
            </a:br>
            <a:r>
              <a:rPr lang="en-US" b="1" i="1" dirty="0" smtClean="0"/>
              <a:t>*</a:t>
            </a:r>
            <a:r>
              <a:rPr lang="ar-SA" b="1" i="1" dirty="0" smtClean="0"/>
              <a:t>جفاف الفم</a:t>
            </a:r>
            <a:r>
              <a:rPr lang="en-US" b="1" i="1" dirty="0" smtClean="0"/>
              <a:t>*:-</a:t>
            </a:r>
            <a:r>
              <a:rPr lang="en-US" b="1" dirty="0" smtClean="0"/>
              <a:t/>
            </a:r>
            <a:br>
              <a:rPr lang="en-US" b="1" dirty="0" smtClean="0"/>
            </a:br>
            <a:r>
              <a:rPr lang="ar-SA" b="1" dirty="0" smtClean="0"/>
              <a:t>يفرز اللعاب في الشخص الطبيعي 0,5 لتر من اللعاب يوميا </a:t>
            </a:r>
            <a:r>
              <a:rPr lang="ar-SA" b="1" dirty="0" err="1" smtClean="0"/>
              <a:t>واذا</a:t>
            </a:r>
            <a:r>
              <a:rPr lang="ar-SA" b="1" dirty="0" smtClean="0"/>
              <a:t> قلت الكميه تسبب الجفاف</a:t>
            </a:r>
            <a:r>
              <a:rPr lang="en-US" b="1" dirty="0" smtClean="0"/>
              <a:t> </a:t>
            </a:r>
            <a:br>
              <a:rPr lang="en-US" b="1" dirty="0" smtClean="0"/>
            </a:br>
            <a:r>
              <a:rPr lang="ar-SA" b="1" i="1" u="sng" dirty="0" smtClean="0"/>
              <a:t>أعراض الجفاف</a:t>
            </a:r>
            <a:r>
              <a:rPr lang="en-US" b="1" i="1" u="sng" dirty="0" smtClean="0"/>
              <a:t>:-</a:t>
            </a:r>
            <a:r>
              <a:rPr lang="en-US" b="1" dirty="0" smtClean="0"/>
              <a:t/>
            </a:r>
            <a:br>
              <a:rPr lang="en-US" b="1" dirty="0" smtClean="0"/>
            </a:br>
            <a:r>
              <a:rPr lang="en-US" b="1" dirty="0" smtClean="0"/>
              <a:t>-1 </a:t>
            </a:r>
            <a:r>
              <a:rPr lang="ar-SA" b="1" dirty="0" smtClean="0"/>
              <a:t>الشعور بعدم الارتياح</a:t>
            </a:r>
            <a:r>
              <a:rPr lang="en-US" b="1" dirty="0" smtClean="0"/>
              <a:t/>
            </a:r>
            <a:br>
              <a:rPr lang="en-US" b="1" dirty="0" smtClean="0"/>
            </a:br>
            <a:r>
              <a:rPr lang="en-US" b="1" dirty="0" smtClean="0"/>
              <a:t> -2 </a:t>
            </a:r>
            <a:r>
              <a:rPr lang="ar-SA" b="1" dirty="0" smtClean="0"/>
              <a:t>صعوبة في الأكل والبلع</a:t>
            </a:r>
            <a:r>
              <a:rPr lang="en-US" b="1" dirty="0" smtClean="0"/>
              <a:t/>
            </a:r>
            <a:br>
              <a:rPr lang="en-US" b="1" dirty="0" smtClean="0"/>
            </a:br>
            <a:r>
              <a:rPr lang="en-US" b="1" dirty="0" smtClean="0"/>
              <a:t>3 </a:t>
            </a:r>
            <a:r>
              <a:rPr lang="ar-EG" b="1" dirty="0" smtClean="0"/>
              <a:t>- </a:t>
            </a:r>
            <a:r>
              <a:rPr lang="ar-SA" b="1" dirty="0" smtClean="0"/>
              <a:t>صعوبة في التذوق</a:t>
            </a:r>
            <a:r>
              <a:rPr lang="en-US" b="1" dirty="0" smtClean="0"/>
              <a:t/>
            </a:r>
            <a:br>
              <a:rPr lang="en-US" b="1" dirty="0" smtClean="0"/>
            </a:br>
            <a:r>
              <a:rPr lang="en-US" b="1" dirty="0" smtClean="0"/>
              <a:t>-4  </a:t>
            </a:r>
            <a:r>
              <a:rPr lang="ar-SA" b="1" dirty="0" smtClean="0"/>
              <a:t>صعوبة في الكلام</a:t>
            </a:r>
            <a:r>
              <a:rPr lang="en-US" b="1" dirty="0" smtClean="0"/>
              <a:t/>
            </a:r>
            <a:br>
              <a:rPr lang="en-US" b="1" dirty="0" smtClean="0"/>
            </a:br>
            <a:r>
              <a:rPr lang="en-US" b="1" dirty="0" smtClean="0"/>
              <a:t>5 </a:t>
            </a:r>
            <a:r>
              <a:rPr lang="ar-SA" b="1" dirty="0" smtClean="0"/>
              <a:t>- عرضه </a:t>
            </a:r>
            <a:r>
              <a:rPr lang="ar-SA" b="1" dirty="0" err="1" smtClean="0"/>
              <a:t>للاصابه</a:t>
            </a:r>
            <a:r>
              <a:rPr lang="ar-SA" b="1" dirty="0" smtClean="0"/>
              <a:t> بالتهابات اللثة وتقرحات الفم</a:t>
            </a:r>
            <a:r>
              <a:rPr lang="en-US" b="1" dirty="0" smtClean="0"/>
              <a:t/>
            </a:r>
            <a:br>
              <a:rPr lang="en-US" b="1" dirty="0" smtClean="0"/>
            </a:br>
            <a:r>
              <a:rPr lang="en-US" b="1" dirty="0" smtClean="0"/>
              <a:t> -6 </a:t>
            </a:r>
            <a:r>
              <a:rPr lang="ar-SA" b="1" dirty="0" smtClean="0"/>
              <a:t>ازدياد نسبه </a:t>
            </a:r>
            <a:r>
              <a:rPr lang="ar-SA" b="1" dirty="0" err="1" smtClean="0"/>
              <a:t>التسوس</a:t>
            </a:r>
            <a:r>
              <a:rPr lang="ar-SA" b="1" dirty="0" smtClean="0"/>
              <a:t> في الأسنان جراحيا</a:t>
            </a:r>
            <a:endParaRPr lang="en-US" dirty="0" smtClean="0"/>
          </a:p>
          <a:p>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39718"/>
          </a:xfrm>
        </p:spPr>
        <p:txBody>
          <a:bodyPr>
            <a:normAutofit fontScale="90000"/>
          </a:bodyPr>
          <a:lstStyle/>
          <a:p>
            <a:pPr algn="r"/>
            <a:r>
              <a:rPr lang="ar-SA" b="1" i="1" u="sng" dirty="0" smtClean="0"/>
              <a:t>أسبابه</a:t>
            </a:r>
            <a:r>
              <a:rPr lang="en-US" b="1" i="1" u="sng" dirty="0" smtClean="0"/>
              <a:t>:-</a:t>
            </a:r>
            <a:endParaRPr lang="ar-EG" dirty="0"/>
          </a:p>
        </p:txBody>
      </p:sp>
      <p:sp>
        <p:nvSpPr>
          <p:cNvPr id="3" name="عنصر نائب للمحتوى 2"/>
          <p:cNvSpPr>
            <a:spLocks noGrp="1"/>
          </p:cNvSpPr>
          <p:nvPr>
            <p:ph idx="1"/>
          </p:nvPr>
        </p:nvSpPr>
        <p:spPr>
          <a:xfrm>
            <a:off x="457200" y="785794"/>
            <a:ext cx="8229600" cy="5857916"/>
          </a:xfrm>
        </p:spPr>
        <p:txBody>
          <a:bodyPr>
            <a:normAutofit fontScale="55000" lnSpcReduction="20000"/>
          </a:bodyPr>
          <a:lstStyle/>
          <a:p>
            <a:r>
              <a:rPr lang="ar-SA" sz="5100" b="1" dirty="0" smtClean="0">
                <a:solidFill>
                  <a:schemeClr val="accent1"/>
                </a:solidFill>
              </a:rPr>
              <a:t>أسباب عضويه مثل</a:t>
            </a:r>
            <a:r>
              <a:rPr lang="en-US" b="1" dirty="0" smtClean="0"/>
              <a:t/>
            </a:r>
            <a:br>
              <a:rPr lang="en-US" b="1" dirty="0" smtClean="0"/>
            </a:br>
            <a:r>
              <a:rPr lang="ar-SA" b="1" dirty="0" smtClean="0"/>
              <a:t>- مرض </a:t>
            </a:r>
            <a:r>
              <a:rPr lang="ar-SA" b="1" dirty="0" err="1" smtClean="0"/>
              <a:t>الزهايمر</a:t>
            </a:r>
            <a:r>
              <a:rPr lang="ar-EG" b="1" dirty="0" smtClean="0"/>
              <a:t>                                               </a:t>
            </a:r>
            <a:r>
              <a:rPr lang="ar-SA" b="1" dirty="0" smtClean="0"/>
              <a:t>- أمراض المناعة</a:t>
            </a:r>
            <a:r>
              <a:rPr lang="en-US" b="1" dirty="0" smtClean="0"/>
              <a:t/>
            </a:r>
            <a:br>
              <a:rPr lang="en-US" b="1" dirty="0" smtClean="0"/>
            </a:br>
            <a:r>
              <a:rPr lang="en-US" dirty="0" smtClean="0"/>
              <a:t>-  </a:t>
            </a:r>
            <a:r>
              <a:rPr lang="ar-SA" b="1" u="sng" dirty="0" smtClean="0">
                <a:hlinkClick r:id="rId2"/>
              </a:rPr>
              <a:t>السكتة الدماغية</a:t>
            </a:r>
            <a:r>
              <a:rPr lang="en-US" b="1" dirty="0" smtClean="0"/>
              <a:t> </a:t>
            </a:r>
            <a:r>
              <a:rPr lang="ar-EG" b="1" dirty="0" smtClean="0"/>
              <a:t>                                             </a:t>
            </a:r>
            <a:r>
              <a:rPr lang="ar-SA" dirty="0" smtClean="0"/>
              <a:t>- </a:t>
            </a:r>
            <a:r>
              <a:rPr lang="ar-SA" b="1" u="sng" dirty="0" smtClean="0">
                <a:hlinkClick r:id="rId3"/>
              </a:rPr>
              <a:t>القلق</a:t>
            </a:r>
            <a:r>
              <a:rPr lang="en-US" b="1" dirty="0" smtClean="0"/>
              <a:t> </a:t>
            </a:r>
            <a:r>
              <a:rPr lang="ar-SA" b="1" dirty="0" smtClean="0"/>
              <a:t>أو التوتر النفسي </a:t>
            </a:r>
            <a:r>
              <a:rPr lang="ar-SA" b="1" dirty="0" err="1" smtClean="0"/>
              <a:t>و</a:t>
            </a:r>
            <a:r>
              <a:rPr lang="ar-SA" b="1" dirty="0" smtClean="0"/>
              <a:t> الاكتئاب</a:t>
            </a:r>
            <a:r>
              <a:rPr lang="en-US" b="1" dirty="0" smtClean="0"/>
              <a:t/>
            </a:r>
            <a:br>
              <a:rPr lang="en-US" b="1" dirty="0" smtClean="0"/>
            </a:br>
            <a:r>
              <a:rPr lang="en-US" b="1" dirty="0" smtClean="0"/>
              <a:t>- </a:t>
            </a:r>
            <a:r>
              <a:rPr lang="ar-SA" b="1" dirty="0" smtClean="0"/>
              <a:t>وخلل الغدة الصماء</a:t>
            </a:r>
            <a:r>
              <a:rPr lang="en-US" b="1" dirty="0" smtClean="0"/>
              <a:t>.</a:t>
            </a:r>
            <a:br>
              <a:rPr lang="en-US" b="1" dirty="0" smtClean="0"/>
            </a:br>
            <a:r>
              <a:rPr lang="en-US" b="1" dirty="0" smtClean="0"/>
              <a:t>- </a:t>
            </a:r>
            <a:r>
              <a:rPr lang="ar-SA" b="1" dirty="0" smtClean="0"/>
              <a:t>علاج السرطان</a:t>
            </a:r>
            <a:r>
              <a:rPr lang="en-US" b="1" dirty="0" smtClean="0"/>
              <a:t> </a:t>
            </a:r>
            <a:r>
              <a:rPr lang="ar-SA" b="1" dirty="0" smtClean="0"/>
              <a:t>خاصة العلاج </a:t>
            </a:r>
            <a:r>
              <a:rPr lang="ar-SA" b="1" dirty="0" err="1" smtClean="0"/>
              <a:t>الكيميائى</a:t>
            </a:r>
            <a:r>
              <a:rPr lang="ar-SA" b="1" dirty="0" smtClean="0"/>
              <a:t> الذي يغير من طبيعة اللعاب وكمية إفرازه. أيضاً  قد يدمر الغدة اللعابية</a:t>
            </a:r>
            <a:r>
              <a:rPr lang="en-US" b="1" dirty="0" smtClean="0"/>
              <a:t>.</a:t>
            </a:r>
            <a:br>
              <a:rPr lang="en-US" b="1" dirty="0" smtClean="0"/>
            </a:br>
            <a:r>
              <a:rPr lang="en-US" b="1" dirty="0" smtClean="0"/>
              <a:t> - </a:t>
            </a:r>
            <a:r>
              <a:rPr lang="ar-SA" b="1" dirty="0" smtClean="0"/>
              <a:t> جفاف الجسم</a:t>
            </a:r>
            <a:r>
              <a:rPr lang="ar-EG" b="1" dirty="0" smtClean="0"/>
              <a:t>                                                 </a:t>
            </a:r>
            <a:r>
              <a:rPr lang="en-US" b="1" dirty="0" smtClean="0"/>
              <a:t>- </a:t>
            </a:r>
            <a:r>
              <a:rPr lang="ar-SA" b="1" dirty="0" smtClean="0"/>
              <a:t> النزيف</a:t>
            </a:r>
            <a:r>
              <a:rPr lang="ar-EG" b="1" dirty="0" smtClean="0"/>
              <a:t>  </a:t>
            </a:r>
          </a:p>
          <a:p>
            <a:r>
              <a:rPr lang="en-US" b="1" dirty="0" smtClean="0"/>
              <a:t/>
            </a:r>
            <a:br>
              <a:rPr lang="en-US" b="1" dirty="0" smtClean="0"/>
            </a:br>
            <a:r>
              <a:rPr lang="en-US" sz="3800" b="1" dirty="0" smtClean="0">
                <a:solidFill>
                  <a:schemeClr val="accent1"/>
                </a:solidFill>
              </a:rPr>
              <a:t>- </a:t>
            </a:r>
            <a:r>
              <a:rPr lang="ar-SA" sz="3800" b="1" dirty="0" smtClean="0">
                <a:solidFill>
                  <a:schemeClr val="accent1"/>
                </a:solidFill>
              </a:rPr>
              <a:t> بعض </a:t>
            </a:r>
            <a:r>
              <a:rPr lang="ar-SA" sz="3800" b="1" dirty="0" err="1" smtClean="0">
                <a:solidFill>
                  <a:schemeClr val="accent1"/>
                </a:solidFill>
              </a:rPr>
              <a:t>الادويه</a:t>
            </a:r>
            <a:r>
              <a:rPr lang="ar-SA" sz="3800" b="1" dirty="0" smtClean="0">
                <a:solidFill>
                  <a:schemeClr val="accent1"/>
                </a:solidFill>
              </a:rPr>
              <a:t> مثل</a:t>
            </a:r>
            <a:r>
              <a:rPr lang="en-US" sz="3800" b="1" dirty="0" smtClean="0">
                <a:solidFill>
                  <a:schemeClr val="accent1"/>
                </a:solidFill>
              </a:rPr>
              <a:t>:-</a:t>
            </a:r>
            <a:r>
              <a:rPr lang="en-US" b="1" dirty="0" smtClean="0"/>
              <a:t/>
            </a:r>
            <a:br>
              <a:rPr lang="en-US" b="1" dirty="0" smtClean="0"/>
            </a:br>
            <a:r>
              <a:rPr lang="ar-SA" b="1" dirty="0" smtClean="0"/>
              <a:t>.  مضادات الاكتئاب</a:t>
            </a:r>
            <a:r>
              <a:rPr lang="en-US" b="1" dirty="0" smtClean="0"/>
              <a:t/>
            </a:r>
            <a:br>
              <a:rPr lang="en-US" b="1" dirty="0" smtClean="0"/>
            </a:br>
            <a:r>
              <a:rPr lang="ar-SA" b="1" dirty="0" smtClean="0"/>
              <a:t>.  مضادات </a:t>
            </a:r>
            <a:r>
              <a:rPr lang="ar-SA" b="1" dirty="0" err="1" smtClean="0"/>
              <a:t>الهيستامين</a:t>
            </a:r>
            <a:r>
              <a:rPr lang="en-US" b="1" dirty="0" smtClean="0"/>
              <a:t/>
            </a:r>
            <a:br>
              <a:rPr lang="en-US" b="1" dirty="0" smtClean="0"/>
            </a:br>
            <a:r>
              <a:rPr lang="ar-SA" b="1" dirty="0" smtClean="0"/>
              <a:t>.  </a:t>
            </a:r>
            <a:r>
              <a:rPr lang="ar-SA" b="1" dirty="0" err="1" smtClean="0"/>
              <a:t>البسكوبان</a:t>
            </a:r>
            <a:r>
              <a:rPr lang="ar-SA" b="1" dirty="0" smtClean="0"/>
              <a:t> وغيره من المهدئات </a:t>
            </a:r>
            <a:r>
              <a:rPr lang="ar-SA" b="1" dirty="0" err="1" smtClean="0"/>
              <a:t>للالم</a:t>
            </a:r>
            <a:r>
              <a:rPr lang="en-US" b="1" dirty="0" smtClean="0"/>
              <a:t/>
            </a:r>
            <a:br>
              <a:rPr lang="en-US" b="1" dirty="0" smtClean="0"/>
            </a:br>
            <a:r>
              <a:rPr lang="ar-SA" b="1" dirty="0" smtClean="0"/>
              <a:t>.  </a:t>
            </a:r>
            <a:r>
              <a:rPr lang="ar-SA" b="1" dirty="0" err="1" smtClean="0"/>
              <a:t>ادويه</a:t>
            </a:r>
            <a:r>
              <a:rPr lang="ar-SA" b="1" dirty="0" smtClean="0"/>
              <a:t> ضغط الدم</a:t>
            </a:r>
            <a:endParaRPr lang="ar-EG" b="1" dirty="0" smtClean="0"/>
          </a:p>
          <a:p>
            <a:r>
              <a:rPr lang="en-US" b="1" dirty="0" smtClean="0"/>
              <a:t/>
            </a:r>
            <a:br>
              <a:rPr lang="en-US" b="1" dirty="0" smtClean="0"/>
            </a:br>
            <a:r>
              <a:rPr lang="ar-SA" sz="3800" b="1" i="1" dirty="0" smtClean="0">
                <a:solidFill>
                  <a:schemeClr val="accent1"/>
                </a:solidFill>
              </a:rPr>
              <a:t>الطرق التشخيصية</a:t>
            </a:r>
            <a:r>
              <a:rPr lang="en-US" sz="3800" b="1" i="1" dirty="0" smtClean="0">
                <a:solidFill>
                  <a:schemeClr val="accent1"/>
                </a:solidFill>
              </a:rPr>
              <a:t>:-</a:t>
            </a:r>
            <a:r>
              <a:rPr lang="en-US" b="1" dirty="0" smtClean="0"/>
              <a:t/>
            </a:r>
            <a:br>
              <a:rPr lang="en-US" b="1" dirty="0" smtClean="0"/>
            </a:br>
            <a:r>
              <a:rPr lang="ar-SA" b="1" dirty="0" smtClean="0"/>
              <a:t>فحوصات الدم</a:t>
            </a:r>
            <a:r>
              <a:rPr lang="en-US" b="1" dirty="0" smtClean="0"/>
              <a:t/>
            </a:r>
            <a:br>
              <a:rPr lang="en-US" b="1" dirty="0" smtClean="0"/>
            </a:br>
            <a:r>
              <a:rPr lang="ar-SA" b="1" dirty="0" err="1" smtClean="0"/>
              <a:t>الاشعات</a:t>
            </a:r>
            <a:r>
              <a:rPr lang="ar-SA" b="1" dirty="0" smtClean="0"/>
              <a:t> للغدد اللعابية</a:t>
            </a:r>
            <a:endParaRPr lang="ar-EG" b="1" dirty="0" smtClean="0"/>
          </a:p>
          <a:p>
            <a:endParaRPr lang="en-US" dirty="0" smtClean="0"/>
          </a:p>
          <a:p>
            <a:r>
              <a:rPr lang="ar-SA" sz="3800" b="1" i="1" u="sng" dirty="0" smtClean="0">
                <a:solidFill>
                  <a:schemeClr val="accent1"/>
                </a:solidFill>
              </a:rPr>
              <a:t>العلاج</a:t>
            </a:r>
            <a:r>
              <a:rPr lang="en-US" sz="3800" b="1" i="1" u="sng" dirty="0" smtClean="0">
                <a:solidFill>
                  <a:schemeClr val="accent1"/>
                </a:solidFill>
              </a:rPr>
              <a:t>:- </a:t>
            </a:r>
            <a:r>
              <a:rPr lang="en-US" b="1" dirty="0" smtClean="0"/>
              <a:t/>
            </a:r>
            <a:br>
              <a:rPr lang="en-US" b="1" dirty="0" smtClean="0"/>
            </a:br>
            <a:r>
              <a:rPr lang="ar-SA" b="1" dirty="0" smtClean="0"/>
              <a:t>معالجه السبب</a:t>
            </a:r>
            <a:r>
              <a:rPr lang="en-US" b="1" dirty="0" smtClean="0"/>
              <a:t/>
            </a:r>
            <a:br>
              <a:rPr lang="en-US" b="1" dirty="0" smtClean="0"/>
            </a:br>
            <a:r>
              <a:rPr lang="ar-SA" b="1" dirty="0" smtClean="0"/>
              <a:t>تغيير العقاقير المسببة للجفاف</a:t>
            </a:r>
            <a:r>
              <a:rPr lang="en-US" b="1" dirty="0" smtClean="0"/>
              <a:t/>
            </a:r>
            <a:br>
              <a:rPr lang="en-US" b="1" dirty="0" smtClean="0"/>
            </a:br>
            <a:r>
              <a:rPr lang="ar-SA" b="1" dirty="0" smtClean="0"/>
              <a:t>تناول الماء بكميات بسيطة بشكل مستمر</a:t>
            </a:r>
            <a:r>
              <a:rPr lang="en-US" b="1" dirty="0" smtClean="0"/>
              <a:t/>
            </a:r>
            <a:br>
              <a:rPr lang="en-US" b="1" dirty="0" smtClean="0"/>
            </a:br>
            <a:r>
              <a:rPr lang="ar-SA" b="1" dirty="0" smtClean="0"/>
              <a:t>استخدام بدائل للعاب</a:t>
            </a:r>
            <a:r>
              <a:rPr lang="en-US" b="1" dirty="0" smtClean="0"/>
              <a:t/>
            </a:r>
            <a:br>
              <a:rPr lang="en-US" b="1" dirty="0" smtClean="0"/>
            </a:br>
            <a:r>
              <a:rPr lang="ar-SA" b="1" dirty="0" smtClean="0"/>
              <a:t>التنفس من الأنف</a:t>
            </a:r>
            <a:endParaRPr lang="en-US" dirty="0" smtClean="0"/>
          </a:p>
          <a:p>
            <a:endParaRPr lang="ar-EG"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TotalTime>
  <Words>1277</Words>
  <PresentationFormat>عرض على الشاشة (3:4)‏</PresentationFormat>
  <Paragraphs>114</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سمة Office</vt:lpstr>
      <vt:lpstr> المحاضره الثامنه  كيمياء الدم والسوائل  الحيويه Blood and Body Fluids Chemistry  </vt:lpstr>
      <vt:lpstr> Saliva   اللعاب </vt:lpstr>
      <vt:lpstr>الغدد اللعابية الرئيسية  </vt:lpstr>
      <vt:lpstr> الغدد اللعابية الصغيرة </vt:lpstr>
      <vt:lpstr>الشريحة 5</vt:lpstr>
      <vt:lpstr>مكونات اللعاب</vt:lpstr>
      <vt:lpstr>6 -ينظَّف اللعاب الفم من بقايا الطعام، </vt:lpstr>
      <vt:lpstr>الأمراض الشائعه و المتعلقة بالغدد اللعابيه</vt:lpstr>
      <vt:lpstr>أسبابه:-</vt:lpstr>
      <vt:lpstr>الحَلِيبُ    milk   </vt:lpstr>
      <vt:lpstr>الشريحة 11</vt:lpstr>
      <vt:lpstr>اللبأ Colostrums          سائل تفرزه الغدد ذاتها بعد الولادة مباشرة، وهو أصفر اللون حامضي التفاعل، أغنى من الحليب بالبروتين والأضداد antibodies وبعض الفيتامينات والمعادن، وأفقر منه بالسكر والدهن، فيوفر ذلك تغذية سهلة للمولود إلى جانب الأضداد اللازمة لوقايته من الأمراض المُعْدِية في الفترة الأولى من عمره، ويحدث تحول اللبأ إلى حليب طبيعي بعد نحو خمسة أيام من الولادة.</vt:lpstr>
      <vt:lpstr> القيمة الغذائية للحليب  : </vt:lpstr>
      <vt:lpstr>الشريحة 14</vt:lpstr>
      <vt:lpstr>العوامل التي تؤدي الى تأخير ادرار الحليب ما يلي :</vt:lpstr>
      <vt:lpstr>ضمان ادرار حليب الأم</vt:lpstr>
      <vt:lpstr>العوامل المؤثرة على إنتاج الحليب</vt:lpstr>
      <vt:lpstr> تخليق مكونات اللبن   :</vt:lpstr>
      <vt:lpstr>3- عملية استخلاص من بين الدم:</vt:lpstr>
      <vt:lpstr>العملية الثانية:</vt:lpstr>
      <vt:lpstr>أ - مراحل تكوين اللبن:</vt:lpstr>
      <vt:lpstr>الكمية الموصوفة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كيمياء الدم والسوائل  الحيويه Blood and Body Fluids Chemistry  </dc:title>
  <dc:creator>pc</dc:creator>
  <cp:lastModifiedBy>pc</cp:lastModifiedBy>
  <cp:revision>209</cp:revision>
  <dcterms:created xsi:type="dcterms:W3CDTF">2020-03-16T18:16:41Z</dcterms:created>
  <dcterms:modified xsi:type="dcterms:W3CDTF">2020-04-27T22:45:04Z</dcterms:modified>
</cp:coreProperties>
</file>